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6"/>
  </p:notesMasterIdLst>
  <p:sldIdLst>
    <p:sldId id="256" r:id="rId2"/>
    <p:sldId id="417" r:id="rId3"/>
    <p:sldId id="467" r:id="rId4"/>
    <p:sldId id="469" r:id="rId5"/>
    <p:sldId id="473" r:id="rId6"/>
    <p:sldId id="472" r:id="rId7"/>
    <p:sldId id="471" r:id="rId8"/>
    <p:sldId id="481" r:id="rId9"/>
    <p:sldId id="482" r:id="rId10"/>
    <p:sldId id="483" r:id="rId11"/>
    <p:sldId id="477" r:id="rId12"/>
    <p:sldId id="478" r:id="rId13"/>
    <p:sldId id="479" r:id="rId14"/>
    <p:sldId id="480" r:id="rId15"/>
    <p:sldId id="484" r:id="rId16"/>
    <p:sldId id="485" r:id="rId17"/>
    <p:sldId id="433" r:id="rId18"/>
    <p:sldId id="324" r:id="rId19"/>
    <p:sldId id="325" r:id="rId20"/>
    <p:sldId id="429" r:id="rId21"/>
    <p:sldId id="430" r:id="rId22"/>
    <p:sldId id="431" r:id="rId23"/>
    <p:sldId id="450" r:id="rId24"/>
    <p:sldId id="432" r:id="rId25"/>
    <p:sldId id="437" r:id="rId26"/>
    <p:sldId id="438" r:id="rId27"/>
    <p:sldId id="439" r:id="rId28"/>
    <p:sldId id="440" r:id="rId29"/>
    <p:sldId id="342" r:id="rId30"/>
    <p:sldId id="441" r:id="rId31"/>
    <p:sldId id="341" r:id="rId32"/>
    <p:sldId id="346" r:id="rId33"/>
    <p:sldId id="492" r:id="rId34"/>
    <p:sldId id="494" r:id="rId35"/>
    <p:sldId id="284" r:id="rId36"/>
    <p:sldId id="319" r:id="rId37"/>
    <p:sldId id="386" r:id="rId38"/>
    <p:sldId id="387" r:id="rId39"/>
    <p:sldId id="388" r:id="rId40"/>
    <p:sldId id="389" r:id="rId41"/>
    <p:sldId id="390" r:id="rId42"/>
    <p:sldId id="302" r:id="rId43"/>
    <p:sldId id="317" r:id="rId44"/>
    <p:sldId id="434" r:id="rId45"/>
    <p:sldId id="311" r:id="rId46"/>
    <p:sldId id="320" r:id="rId47"/>
    <p:sldId id="312" r:id="rId48"/>
    <p:sldId id="463" r:id="rId49"/>
    <p:sldId id="462" r:id="rId50"/>
    <p:sldId id="489" r:id="rId51"/>
    <p:sldId id="464" r:id="rId52"/>
    <p:sldId id="490" r:id="rId53"/>
    <p:sldId id="465" r:id="rId54"/>
    <p:sldId id="491" r:id="rId55"/>
    <p:sldId id="495" r:id="rId56"/>
    <p:sldId id="496" r:id="rId57"/>
    <p:sldId id="466" r:id="rId58"/>
    <p:sldId id="358" r:id="rId59"/>
    <p:sldId id="412" r:id="rId60"/>
    <p:sldId id="413" r:id="rId61"/>
    <p:sldId id="414" r:id="rId62"/>
    <p:sldId id="321" r:id="rId63"/>
    <p:sldId id="500" r:id="rId64"/>
    <p:sldId id="415" r:id="rId65"/>
    <p:sldId id="447" r:id="rId66"/>
    <p:sldId id="313" r:id="rId67"/>
    <p:sldId id="314" r:id="rId68"/>
    <p:sldId id="315" r:id="rId69"/>
    <p:sldId id="316" r:id="rId70"/>
    <p:sldId id="448" r:id="rId71"/>
    <p:sldId id="318" r:id="rId72"/>
    <p:sldId id="499" r:id="rId73"/>
    <p:sldId id="497" r:id="rId74"/>
    <p:sldId id="498" r:id="rId75"/>
    <p:sldId id="451" r:id="rId76"/>
    <p:sldId id="461" r:id="rId77"/>
    <p:sldId id="460" r:id="rId78"/>
    <p:sldId id="452" r:id="rId79"/>
    <p:sldId id="456" r:id="rId80"/>
    <p:sldId id="453" r:id="rId81"/>
    <p:sldId id="454" r:id="rId82"/>
    <p:sldId id="455" r:id="rId83"/>
    <p:sldId id="457" r:id="rId84"/>
    <p:sldId id="458" r:id="rId85"/>
    <p:sldId id="459" r:id="rId86"/>
    <p:sldId id="486" r:id="rId87"/>
    <p:sldId id="487" r:id="rId88"/>
    <p:sldId id="488" r:id="rId89"/>
    <p:sldId id="442" r:id="rId90"/>
    <p:sldId id="279" r:id="rId91"/>
    <p:sldId id="280" r:id="rId92"/>
    <p:sldId id="281" r:id="rId93"/>
    <p:sldId id="282" r:id="rId94"/>
    <p:sldId id="283" r:id="rId95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65F2C20C-811E-448F-A876-8D534EE68684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B37B21BA-8874-41B4-B7CC-9B003102B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90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CD49D-2BEC-45AE-876C-4811E935F0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32ED45-D91F-4180-944D-BBEE55BF8B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325C2-DD46-43C6-AEBB-0CC0C51C8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090BB-E480-42F3-88FB-588E84009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02200-C8B7-44DB-B1ED-063163530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04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C9D01-3D73-42B2-8685-11D29E4C7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D38339-5E72-4DE7-8A70-9582ADE40E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246A0-42BD-4AD5-917E-4B46AB992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0D5F1-EFFC-43C7-99DA-0B7DE5058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4B60A-C5F0-441C-8ECE-B12AF33FD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493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4DEBE-7B5C-4869-8DAE-23C1C0BB5C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AF7E38-34F1-4D02-8953-9B821F7960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3B2D2-9FBC-4B23-A65B-98E38EACC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D93E7-2D20-4A7F-9168-254F6EBA5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EF70A-6542-47AD-A652-4CDC3AA5D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562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6489B-E44C-409A-AF24-65BAAF8CE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D5258-6444-4716-8154-0BEC4AC28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67259-0C18-4284-8F0C-23C32BF99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8ABA0-D1F6-4AA4-9A83-203E83226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FB17D-0E01-4784-98A7-76373E3E9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812720-E155-4EA5-AC43-B4C70BCA98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07" y="6356350"/>
            <a:ext cx="174612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1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EEC9B-AFD5-413F-A62C-48E58F19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D200FF-C25A-43B9-9664-476A5409A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EF31F-5B79-4BF3-BF28-C27C79A7B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B0190-C308-4631-824E-265543483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38406-59D6-4E98-8A02-0EEE07454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370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01E69-D7C1-43EC-8F7F-F78731825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8AD56-FEAE-4938-8A0B-C0191D7618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BA1CE3-14E7-462A-8585-B7ABE0AC4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BFCF95-070E-441F-95D0-E4F0379C8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7F89BC-F9D2-4E7A-899D-7D46644D8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2D25-81FD-4A4F-927C-CD1EA174A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9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52298-AACF-431B-98D8-5D8E05AAA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55213C-36CF-47B1-8DEF-1FB4AFEB8D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7CF194-75A6-4128-B9CB-66E8D502B9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149D31-44AF-4972-818A-635348476F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A3AF6A-1D78-4E11-B85D-EE5CC74015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596812-B73D-48D4-A58F-DF5F94420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6A2C18-3CDA-4A33-AA92-C74EAECCE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268392-AD84-448D-B60D-201572EAF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206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657E4-C3F3-4D27-9AFC-DDD63A449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AE8405-4D24-4760-B6E2-6E905D2D9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A4DC16-8C64-46D4-8872-FFFAB62FF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4AEFBE-C8FA-4D78-84B6-01BF0BE87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742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B9E32A-FE58-445B-8B40-B1B68C959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6680F4-7072-4A7E-9EF4-F30E7CF28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AEC60E-FEC7-46A6-BCC9-9394F7764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39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16C3B-2422-4EE4-BC05-32F759602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016BD-B71B-46DD-8125-006FC4BE1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285B15-443E-4D70-BC90-F5D6E24D0B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EFD5F7-FCED-4238-B547-14E9696A7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C5846D-0981-404F-91C3-52A59A0B6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D3BA87-2D66-4D5A-BC5C-1011EDF84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46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C20FA-BBA9-47DC-8BF1-44B6CD4DD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7FDB59-D9BC-4F5F-BDE5-AB5BE6743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87BE1E-E98E-4BC7-B7A2-EA8AC6DE5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00133-8247-4315-BCCA-DB4960293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C2D2B7-9F50-4BE2-A334-726FDFDA0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B22DDE-22AA-4D9E-B13D-DA4BCAF1C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62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3A611-CBE5-4198-B1E1-A872DF748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1A7F64-F231-4761-9987-5CE3E7D3E7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60F19-ACD0-4CF1-B2E6-6179CE00F9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4D5FB-4B15-480B-AEDB-7DED05EBF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www.gophersport.com    www.canadago4sport.com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4E9F6-D8A7-4D21-AAAC-2FBF0C41C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E010BB-8A0A-44C6-A34B-43819450A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02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JOHNBYL50@gmail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phersport.com/pe/movement/everybody-move?item=6202" TargetMode="External"/><Relationship Id="rId2" Type="http://schemas.openxmlformats.org/officeDocument/2006/relationships/hyperlink" Target="https://www.gophersport.com/pe/movement/everybody-mov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True-and-False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ocFx_-u66M?feature=oembed" TargetMode="Externa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iraontario.com/product-page/fair-square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Even-and-Odd-With-Wall-Sit-and-Run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0SelbQCNPM?feature=oembed" TargetMode="Externa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Quick-Count-Relay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BOfDfF58xc?feature=oembed" TargetMode="External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Odd-Even-Tag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lRE5mD7fcs?feature=oembed" TargetMode="External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Ding-Dong-7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qhgeIkXS3Q?feature=oembed" TargetMode="External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hyperlink" Target="https://www.canadago4sport.com/Numeracy/Paint-Pallette-Relay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Tag-and-Add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9ewVZTDzTI?feature=oembed" TargetMode="External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Squared-Out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xmq47H-AZ0?feature=oembed" TargetMode="External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Target1/Squared-Out-Toss-Instruction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x6mxuSoGa0?feature=oembed" TargetMode="External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pGWERwdruI?feature=oembed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Connect-Four-Up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JIB3BOdzTk?feature=oembed" TargetMode="External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qv_qpj1DFg?feature=oembed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Active-Checker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aBg1uwhHJ8?feature=oembed" TargetMode="External"/><Relationship Id="rId4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Number-Sequence-Relay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ZKN2d1TJ1Y?feature=oembed" TargetMode="External"/><Relationship Id="rId4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Human-Tic-Tac-Toe-in-Order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F7pm4kUFJk?feature=oembed" TargetMode="External"/><Relationship Id="rId4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s://www.gophersport.com/pe/activities/action-toppletubes-game?item=10163" TargetMode="External"/><Relationship Id="rId7" Type="http://schemas.openxmlformats.org/officeDocument/2006/relationships/hyperlink" Target="https://www.gophersport.com/pe/activities/godark-toppletubes?item=13033" TargetMode="External"/><Relationship Id="rId2" Type="http://schemas.openxmlformats.org/officeDocument/2006/relationships/hyperlink" Target="https://www.gophersport.com/search-unbxd?q=toppletube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hyperlink" Target="https://www.gophersport.com/pe/activities/action-rainbow-toppletubes-set?item=169527" TargetMode="Externa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StrykeN-the-Pin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SRjoVLffEc?feature=oembed" TargetMode="External"/><Relationship Id="rId4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StrykeN-the-Pins-to-Over-50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bSPuYOAQls?feature=oembed" TargetMode="External"/><Relationship Id="rId4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StrykeN-the-Pins-to-Exactly-40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pQrhXRwxB4?feature=oembed" TargetMode="External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Topple-Specific-Number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aViwlhwOIo?feature=oembed" TargetMode="External"/><Relationship Id="rId4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Topple-Tube-Number-Sequence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5JrlgvBpGs?feature=oembed" TargetMode="External"/><Relationship Id="rId4" Type="http://schemas.openxmlformats.org/officeDocument/2006/relationships/image" Target="../media/image4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Tic-Tac-Toe--No-Grid-Instruction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pcJt1Vo5QQ?feature=oembed" TargetMode="External"/><Relationship Id="rId4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Tic-Tac-Toe%E2%80%94No-Grid-With-Push-Up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cSqKZOqZm4?feature=oembed" TargetMode="External"/><Relationship Id="rId4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Tic-Tac-Toe%E2%80%94No-Grid-Relay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Ojq2ASbvt4?feature=oembed" TargetMode="External"/><Relationship Id="rId4" Type="http://schemas.openxmlformats.org/officeDocument/2006/relationships/image" Target="../media/image43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eadership/Word-Relay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A1QaTHpTIY?feature=oembed" TargetMode="External"/><Relationship Id="rId4" Type="http://schemas.openxmlformats.org/officeDocument/2006/relationships/image" Target="../media/image46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nadago4sport.com/Nutrition/Balanced-Plates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aTpHWJg4oM?feature=oembed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nadago4sport.com/Nutrition/Gather-Balanced-Meals-from-the-Farm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aIQBCwKSzw?feature=oembed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nadago4sport.com/Nutrition/Food-Run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SB29Bb4zA4?feature=oembed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nadago4sport.com/Nutrition/RPS-for-a-Balanced-Meal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nadago4sport.com/Nutrition/Gathering-A-Healthy-Meal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phersport.com/pe/beanbags/nutriplay-food-beanbags?item=8004" TargetMode="External"/><Relationship Id="rId7" Type="http://schemas.openxmlformats.org/officeDocument/2006/relationships/image" Target="../media/image53.png"/><Relationship Id="rId2" Type="http://schemas.openxmlformats.org/officeDocument/2006/relationships/hyperlink" Target="https://www.gophersport.com/pe/nutrition/molded-vinyl-foods?item=1305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hyperlink" Target="https://www.gophersport.com/pe/nutrition/nutriplay-foodgroup-flagtag?item=8527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drive.google.com/file/d/1fcXBksG5a_3Bnb-13LwpxVTDz3d3csz1/view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eadership/Tip-the-Bucket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VBvbWNgMcs?feature=oembed" TargetMode="External"/><Relationship Id="rId4" Type="http://schemas.openxmlformats.org/officeDocument/2006/relationships/image" Target="../media/image5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eadership/Carry-and-Drop-the-Bean-Bag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OU1LHmLQdM?feature=oembed" TargetMode="External"/><Relationship Id="rId4" Type="http://schemas.openxmlformats.org/officeDocument/2006/relationships/image" Target="../media/image5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www.canadago4sport.com/Leadership/Cooperative-Writing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eadership/Cooperative-Maze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50F4nUfgFS0?feature=oembed" TargetMode="External"/><Relationship Id="rId4" Type="http://schemas.openxmlformats.org/officeDocument/2006/relationships/image" Target="../media/image5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eadership/Architect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9Pvn4tsvFA?feature=oembed" TargetMode="External"/><Relationship Id="rId4" Type="http://schemas.openxmlformats.org/officeDocument/2006/relationships/image" Target="../media/image5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eadership/Simon-Say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53cgx6_8w44?feature=oembed" TargetMode="External"/><Relationship Id="rId4" Type="http://schemas.openxmlformats.org/officeDocument/2006/relationships/image" Target="../media/image6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eadership/Simon-Says-Do-Previou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7F1kilEH-8?feature=oembed" TargetMode="External"/><Relationship Id="rId4" Type="http://schemas.openxmlformats.org/officeDocument/2006/relationships/image" Target="../media/image6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eadership/Simon-Says-Do-Opposite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6lneyAWzEmI?feature=oembed" TargetMode="External"/><Relationship Id="rId4" Type="http://schemas.openxmlformats.org/officeDocument/2006/relationships/image" Target="../media/image6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eadership/Ying-Yang-You-Instruction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bhuVt2OXYo?feature=oembed" TargetMode="External"/><Relationship Id="rId4" Type="http://schemas.openxmlformats.org/officeDocument/2006/relationships/image" Target="../media/image6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eadership/Ying-Yang-You-Slow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wJeOsdDeAA?feature=oembed" TargetMode="External"/><Relationship Id="rId4" Type="http://schemas.openxmlformats.org/officeDocument/2006/relationships/image" Target="../media/image6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eadership/Ying-Yang-You-Faster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YCclsRsjrc?feature=oembed" TargetMode="External"/><Relationship Id="rId4" Type="http://schemas.openxmlformats.org/officeDocument/2006/relationships/image" Target="../media/image6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eadership/Ying-Yang-You-Back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8hNF0illwQ?feature=oembed" TargetMode="External"/><Relationship Id="rId4" Type="http://schemas.openxmlformats.org/officeDocument/2006/relationships/image" Target="../media/image6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eadership/Head-and-Shoulders-Slow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Xis108QH_c?feature=oembed" TargetMode="External"/><Relationship Id="rId4" Type="http://schemas.openxmlformats.org/officeDocument/2006/relationships/image" Target="../media/image67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eadership/Head-and-Shoulders-Fast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1NIRxaq1-k?feature=oembed" TargetMode="External"/><Relationship Id="rId4" Type="http://schemas.openxmlformats.org/officeDocument/2006/relationships/image" Target="../media/image68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eadership/Head-and-Shoulders-Reverse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7BLTXmCvyk?feature=oembed" TargetMode="External"/><Relationship Id="rId4" Type="http://schemas.openxmlformats.org/officeDocument/2006/relationships/image" Target="../media/image69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phersport.com/pe/active-classroom?tag=seating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phersport.com/pe/active-classroom/swidget-duo?item=13085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TNdsGmXo9s?feature=oembed" TargetMode="External"/><Relationship Id="rId4" Type="http://schemas.openxmlformats.org/officeDocument/2006/relationships/image" Target="../media/image70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ving-minds.com/classroom/seating/emojied-seat-cushion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5vHkIMs56v4?feature=oembed" TargetMode="External"/><Relationship Id="rId4" Type="http://schemas.openxmlformats.org/officeDocument/2006/relationships/image" Target="../media/image71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phersport.com/pe/active-classroom/kore-wobble-chairs?item=138964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FtAhw-Zr4c?feature=oembed" TargetMode="External"/><Relationship Id="rId4" Type="http://schemas.openxmlformats.org/officeDocument/2006/relationships/image" Target="../media/image7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ving-minds.com/classroom/seating/kore-grow-with-me-wobble-chair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4fTmR2QCHg?feature=oembed" TargetMode="External"/><Relationship Id="rId4" Type="http://schemas.openxmlformats.org/officeDocument/2006/relationships/image" Target="../media/image7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video" Target="https://www.youtube.com/embed/ybWE7CREoAE?feature=oembed" TargetMode="External"/><Relationship Id="rId1" Type="http://schemas.openxmlformats.org/officeDocument/2006/relationships/video" Target="https://www.youtube.com/embed/4-G-VrOw_4M?feature=oembed" TargetMode="External"/><Relationship Id="rId6" Type="http://schemas.openxmlformats.org/officeDocument/2006/relationships/hyperlink" Target="https://www.pinterest.ca/canadago4sport/dance/" TargetMode="External"/><Relationship Id="rId5" Type="http://schemas.openxmlformats.org/officeDocument/2006/relationships/hyperlink" Target="https://www.gophersport.com/pe/movement/everybody-move?item=6202" TargetMode="External"/><Relationship Id="rId4" Type="http://schemas.openxmlformats.org/officeDocument/2006/relationships/hyperlink" Target="https://www.gophersport.com/pe/dance?tg=1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ving-minds.com/classroom/seating/ergoergo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28Dl1_nl2c?feature=oembed" TargetMode="External"/><Relationship Id="rId4" Type="http://schemas.openxmlformats.org/officeDocument/2006/relationships/image" Target="../media/image74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ving-minds.com/classroom/seating/shifted-active-seat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5J0m_M4cpA?feature=oembed" TargetMode="External"/><Relationship Id="rId4" Type="http://schemas.openxmlformats.org/officeDocument/2006/relationships/image" Target="../media/image7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ving-minds.com/classroom/seating/studyrocker-floor-chair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Q8MseasoRY?feature=oembed" TargetMode="External"/><Relationship Id="rId4" Type="http://schemas.openxmlformats.org/officeDocument/2006/relationships/image" Target="../media/image76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ving-minds.com/classroom/seating/saddled-active-desk-chair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3Ub02t-p1v8?feature=oembed" TargetMode="External"/><Relationship Id="rId4" Type="http://schemas.openxmlformats.org/officeDocument/2006/relationships/image" Target="../media/image77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ving-minds.com/classroom/seating/revolve-active-seat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6t61WiiA3s?feature=oembed" TargetMode="External"/><Relationship Id="rId4" Type="http://schemas.openxmlformats.org/officeDocument/2006/relationships/image" Target="../media/image78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ving-minds.com/classroom/seating/tilted-seat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dpf8jxe5Lk?feature=oembed" TargetMode="External"/><Relationship Id="rId4" Type="http://schemas.openxmlformats.org/officeDocument/2006/relationships/image" Target="../media/image79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tariophysicalliteracysummit.org/" TargetMode="External"/><Relationship Id="rId2" Type="http://schemas.openxmlformats.org/officeDocument/2006/relationships/hyperlink" Target="https://drive.google.com/drive/folders/13-oJcbZvJUk4Ft1eeLvgMtgxZVeOHU04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iraontario.com/product-page/fair-square" TargetMode="Externa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phersport.com/" TargetMode="External"/><Relationship Id="rId2" Type="http://schemas.openxmlformats.org/officeDocument/2006/relationships/hyperlink" Target="http://www.canadago4sport.com/" TargetMode="Externa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/canadago4sport/" TargetMode="External"/><Relationship Id="rId2" Type="http://schemas.openxmlformats.org/officeDocument/2006/relationships/hyperlink" Target="https://www.pinterest.ca/canadago4sport/" TargetMode="Externa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nadago4sport.com/conferences-and-workshops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2B497-8577-4FA4-8380-78EC76084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5530"/>
            <a:ext cx="9144000" cy="3821185"/>
          </a:xfrm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6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 do </a:t>
            </a:r>
            <a:r>
              <a:rPr lang="en-US" sz="6600" b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 Expect:</a:t>
            </a:r>
            <a:br>
              <a:rPr lang="en-US" sz="66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6600" b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Physical Education &amp;</a:t>
            </a:r>
            <a:br>
              <a:rPr lang="en-US" sz="6600" b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6600" b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Cross Curricular Ideas?</a:t>
            </a:r>
            <a:endParaRPr lang="en-US" sz="6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A4F664-356D-452E-B1D2-F4B66979E4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93828"/>
            <a:ext cx="9144000" cy="2558641"/>
          </a:xfrm>
        </p:spPr>
        <p:txBody>
          <a:bodyPr>
            <a:normAutofit lnSpcReduction="10000"/>
          </a:bodyPr>
          <a:lstStyle/>
          <a:p>
            <a:r>
              <a:rPr lang="en-CA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 John Byl</a:t>
            </a:r>
          </a:p>
          <a:p>
            <a:r>
              <a:rPr lang="en-CA" b="1" dirty="0">
                <a:latin typeface="Calibri" panose="020F0502020204030204" pitchFamily="34" charset="0"/>
                <a:cs typeface="Times New Roman" panose="02020603050405020304" pitchFamily="18" charset="0"/>
                <a:hlinkClick r:id="rId2"/>
              </a:rPr>
              <a:t>JOHNBYL50@gmail.com</a:t>
            </a:r>
            <a:endParaRPr lang="en-CA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CA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b="1" dirty="0">
                <a:latin typeface="Calibri" panose="020F0502020204030204" pitchFamily="34" charset="0"/>
                <a:cs typeface="Times New Roman" panose="02020603050405020304" pitchFamily="18" charset="0"/>
              </a:rPr>
              <a:t>While we wait, sign up for Tuesday &amp; Thursday activity postings on:</a:t>
            </a:r>
          </a:p>
          <a:p>
            <a:r>
              <a:rPr lang="en-US" b="1" dirty="0"/>
              <a:t>Twitter or Instagram</a:t>
            </a:r>
          </a:p>
          <a:p>
            <a:r>
              <a:rPr lang="en-US" b="1" dirty="0"/>
              <a:t>@canadago4sport</a:t>
            </a:r>
          </a:p>
        </p:txBody>
      </p:sp>
    </p:spTree>
    <p:extLst>
      <p:ext uri="{BB962C8B-B14F-4D97-AF65-F5344CB8AC3E}">
        <p14:creationId xmlns:p14="http://schemas.microsoft.com/office/powerpoint/2010/main" val="540196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0347E-E0F9-4E9A-9760-4BCAAB455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Daily Physical Activity (DPA)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0B2BA-9A99-4A45-A95B-47E67CC605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Everybody Move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https://www.gophersport.com/pe/movement/everybody-move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?item=6202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Sample of 8 beat dance, then build with two people, then four people….</a:t>
            </a:r>
            <a:endParaRPr lang="en-US" sz="1800" u="sng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6EF628-6669-4D58-A4B4-FB7751B29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ABB888-EBBA-402B-8B0E-21547E132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86A8AE-E0F9-4E38-B370-EC2AD4642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1455" y="2727695"/>
            <a:ext cx="4469089" cy="335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347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CFDA7-A7CC-4A2C-9CEE-91F7C3BD0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b="1" dirty="0"/>
              <a:t>Dance Pl3y</a:t>
            </a:r>
            <a:br>
              <a:rPr lang="en-CA" b="1" dirty="0"/>
            </a:br>
            <a:r>
              <a:rPr lang="en-CA" b="1" dirty="0"/>
              <a:t>https://www.dancepl3y.com/</a:t>
            </a:r>
            <a:br>
              <a:rPr lang="en-CA" dirty="0"/>
            </a:b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031ECF8-AA4B-4909-B9D1-5FAADD7431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176" y="1825625"/>
            <a:ext cx="7995648" cy="435133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54045-80FD-495C-AF29-CEBE0D377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DBA8C3-A693-43EC-9061-A2A5074D2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36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2F13E-3702-43A2-B953-8AD07CA6A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E54481C-200E-43F8-98BC-B9C8C920A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8448-0E3F-417C-B771-FA97EFA83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0C28CC-A692-4EC3-B3C0-586DD2055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897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13566-06DE-434B-B042-04A60A1CB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b="1" dirty="0"/>
              <a:t>National Ballet School</a:t>
            </a:r>
            <a:br>
              <a:rPr lang="en-CA" b="1" dirty="0"/>
            </a:br>
            <a:r>
              <a:rPr lang="en-CA" b="1" dirty="0"/>
              <a:t>Megan Ferris OPLS 2021</a:t>
            </a:r>
            <a:br>
              <a:rPr lang="en-CA" b="1" dirty="0"/>
            </a:br>
            <a:r>
              <a:rPr lang="en-CA" b="1" dirty="0"/>
              <a:t>Let’s do it </a:t>
            </a:r>
            <a:r>
              <a:rPr lang="en-CA" b="1" dirty="0">
                <a:sym typeface="Wingdings" panose="05000000000000000000" pitchFamily="2" charset="2"/>
              </a:rPr>
              <a:t>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C9ABE-9603-46E2-80C4-A169D52748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Four Body Parts</a:t>
            </a:r>
          </a:p>
          <a:p>
            <a:pPr lvl="1"/>
            <a:r>
              <a:rPr lang="en-CA" dirty="0"/>
              <a:t>Pick Order and Movement</a:t>
            </a:r>
          </a:p>
          <a:p>
            <a:pPr lvl="1"/>
            <a:r>
              <a:rPr lang="en-CA" dirty="0"/>
              <a:t>Do 8x; do with 8x then 4x</a:t>
            </a:r>
          </a:p>
          <a:p>
            <a:endParaRPr lang="en-CA" dirty="0"/>
          </a:p>
          <a:p>
            <a:r>
              <a:rPr lang="en-CA" dirty="0"/>
              <a:t>Patterning with feet (add a pose at beginning &amp; end: Curriculum connect)—Normal, small, big.</a:t>
            </a:r>
          </a:p>
          <a:p>
            <a:pPr lvl="1"/>
            <a:r>
              <a:rPr lang="en-CA" dirty="0"/>
              <a:t>Open</a:t>
            </a:r>
          </a:p>
          <a:p>
            <a:pPr lvl="1"/>
            <a:r>
              <a:rPr lang="en-CA" dirty="0"/>
              <a:t>Closed</a:t>
            </a:r>
          </a:p>
          <a:p>
            <a:pPr lvl="1"/>
            <a:r>
              <a:rPr lang="en-CA" dirty="0"/>
              <a:t>Crossed</a:t>
            </a:r>
          </a:p>
          <a:p>
            <a:pPr lvl="1"/>
            <a:r>
              <a:rPr lang="en-CA" dirty="0"/>
              <a:t>O </a:t>
            </a:r>
            <a:r>
              <a:rPr lang="en-CA" dirty="0" err="1"/>
              <a:t>O</a:t>
            </a:r>
            <a:r>
              <a:rPr lang="en-CA" dirty="0"/>
              <a:t> C </a:t>
            </a:r>
            <a:r>
              <a:rPr lang="en-CA" dirty="0" err="1"/>
              <a:t>C</a:t>
            </a:r>
            <a:r>
              <a:rPr lang="en-CA" dirty="0"/>
              <a:t> X </a:t>
            </a:r>
            <a:r>
              <a:rPr lang="en-CA" dirty="0" err="1"/>
              <a:t>X</a:t>
            </a:r>
            <a:r>
              <a:rPr lang="en-CA" dirty="0"/>
              <a:t> O C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E7AE25-24DE-45FC-A5DE-6E2050122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D60096-812B-411E-B950-A1AC8C871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233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ACB8B-BFF0-4B6B-A7C2-1DCA99689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16D21-3534-4703-A96C-7D0F451B3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Wake up:</a:t>
            </a:r>
          </a:p>
          <a:p>
            <a:pPr lvl="1"/>
            <a:r>
              <a:rPr lang="en-CA" dirty="0"/>
              <a:t>Turn off alarm</a:t>
            </a:r>
          </a:p>
          <a:p>
            <a:pPr lvl="1"/>
            <a:r>
              <a:rPr lang="en-CA" dirty="0"/>
              <a:t>Stretch</a:t>
            </a:r>
          </a:p>
          <a:p>
            <a:pPr lvl="1"/>
            <a:r>
              <a:rPr lang="en-CA" dirty="0"/>
              <a:t>Tooth brushing</a:t>
            </a:r>
          </a:p>
          <a:p>
            <a:pPr lvl="1"/>
            <a:r>
              <a:rPr lang="en-CA" dirty="0"/>
              <a:t>Run to school…</a:t>
            </a:r>
          </a:p>
          <a:p>
            <a:pPr lvl="1"/>
            <a:endParaRPr lang="en-CA" dirty="0"/>
          </a:p>
          <a:p>
            <a:r>
              <a:rPr lang="en-CA" dirty="0"/>
              <a:t>Same with different music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D94B28-CACC-40F5-A84B-B51FD498C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D244F3-0C12-4475-80D3-9A6E697E7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732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3E4F1-AB5B-462C-A972-378C8D240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DC66ACB-5F36-408C-85C4-C46C8792F3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774" y="468718"/>
            <a:ext cx="8988451" cy="503712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568716-3D02-483D-8F3A-486972406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72C221-ADCA-4DA6-AF00-59740E69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043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12078-5CDB-4D26-AD3B-8E5DA4C51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F8A7612-B972-4505-A2A5-714A8D4826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76" y="635236"/>
            <a:ext cx="9861448" cy="434448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D1DCDD-50D5-4861-87C1-947EA2225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4A7E22-3952-485A-AA0C-7616DAEFC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180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615BB-F6D5-4277-8D2D-477969519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True/False Tag</a:t>
            </a:r>
            <a:br>
              <a:rPr lang="en-CA" dirty="0"/>
            </a:br>
            <a:r>
              <a:rPr lang="en-CA" sz="2200" dirty="0">
                <a:hlinkClick r:id="rId3"/>
              </a:rPr>
              <a:t>https://www.canadago4sport.com/Numeracy/True-and-False</a:t>
            </a:r>
            <a:endParaRPr lang="en-US" dirty="0"/>
          </a:p>
        </p:txBody>
      </p:sp>
      <p:pic>
        <p:nvPicPr>
          <p:cNvPr id="6" name="Online Media 5" title="TrueFalse">
            <a:hlinkClick r:id="" action="ppaction://media"/>
            <a:extLst>
              <a:ext uri="{FF2B5EF4-FFF2-40B4-BE49-F238E27FC236}">
                <a16:creationId xmlns:a16="http://schemas.microsoft.com/office/drawing/2014/main" id="{1956EC87-0312-49D9-859C-7D0C225A10D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8EB80F-08F2-486B-BE88-40E4D0297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063325-4FE2-4A60-A2AA-AA8F89028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08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85638-A48E-49E0-BC06-275756339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Numeracy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CA008-FA23-4824-823F-BB13BB1B91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CA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Higher or lower guess by leader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CA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One player stands behind leader with a page with a number from 1-100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CA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Leader jogs on the spot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CA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Leader takes a guess at the number</a:t>
            </a:r>
          </a:p>
          <a:p>
            <a:pPr marL="914400"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CA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If the guess is too high the group does jumping jacks (or other pre-determined activity)</a:t>
            </a:r>
          </a:p>
          <a:p>
            <a:pPr marL="914400"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CA" sz="1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If the number is too low the group does squats (or other </a:t>
            </a:r>
            <a:r>
              <a:rPr lang="en-CA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pre-determined activity)</a:t>
            </a:r>
            <a:endParaRPr lang="en-US" sz="1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/>
              <a:t>From: </a:t>
            </a:r>
            <a:r>
              <a:rPr lang="en-US" sz="1800" dirty="0">
                <a:hlinkClick r:id="rId2"/>
              </a:rPr>
              <a:t>Fair &amp; Square, CIRA Ontario</a:t>
            </a:r>
            <a:endParaRPr lang="en-US" sz="1800" dirty="0"/>
          </a:p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4DCE95-5FD6-4B5C-AECD-F5EB8B641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39A7D5-EC45-4F14-BF6A-8BA27520F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1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CFB6A-0417-425C-890E-98CF549DE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Even and Odd With Wall Sit and Run</a:t>
            </a: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https://www.canadago4sport.com/Numeracy/Even-and-Odd-With-Wall-Sit-and-Run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FDA989-48C4-4948-A430-9E10EEA51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F2B918-8E2F-4AEC-8D88-1AC9CD553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19</a:t>
            </a:fld>
            <a:endParaRPr lang="en-US"/>
          </a:p>
        </p:txBody>
      </p:sp>
      <p:pic>
        <p:nvPicPr>
          <p:cNvPr id="8" name="Online Media 7" title="Even and Odd Wall Sit and Run">
            <a:hlinkClick r:id="" action="ppaction://media"/>
            <a:extLst>
              <a:ext uri="{FF2B5EF4-FFF2-40B4-BE49-F238E27FC236}">
                <a16:creationId xmlns:a16="http://schemas.microsoft.com/office/drawing/2014/main" id="{35BB4EA8-46D9-4B84-9FBF-3A273BEE848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8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CF560-E019-46C1-B4B0-9CAF256DD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What are we Doing Anyways?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EF1B4-117A-474F-A0E6-D54ADAED2A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4EF5A1-D1DD-4384-B238-C2CC6D8E3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5DC242-B626-45CA-9C21-61AF7CBFF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17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2526C-B561-4663-88D0-3260A9BE4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Quick Count Relay</a:t>
            </a:r>
            <a:br>
              <a:rPr lang="en-CA" b="1" dirty="0"/>
            </a:br>
            <a:r>
              <a:rPr lang="en-CA" sz="2000" b="1" dirty="0">
                <a:hlinkClick r:id="rId3"/>
              </a:rPr>
              <a:t>https://www.canadago4sport.com/Numeracy/Quick-Count-Relay</a:t>
            </a:r>
            <a:endParaRPr lang="en-US" sz="2000" b="1" dirty="0"/>
          </a:p>
        </p:txBody>
      </p:sp>
      <p:pic>
        <p:nvPicPr>
          <p:cNvPr id="6" name="Online Media 5" title="QuickCountRelaySpellWord">
            <a:hlinkClick r:id="" action="ppaction://media"/>
            <a:extLst>
              <a:ext uri="{FF2B5EF4-FFF2-40B4-BE49-F238E27FC236}">
                <a16:creationId xmlns:a16="http://schemas.microsoft.com/office/drawing/2014/main" id="{17C2B595-E183-4357-81D8-4BA09DFB35B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C86CF0-505E-4209-BAD7-5D7E21F87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7B10A8-C937-4037-9A66-9870E08AC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94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0165A-F666-4744-82F4-4780463E7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Odd Even Tag</a:t>
            </a:r>
            <a:br>
              <a:rPr lang="en-CA" b="1" dirty="0"/>
            </a:br>
            <a:r>
              <a:rPr lang="en-CA" sz="2200" b="1" dirty="0">
                <a:hlinkClick r:id="rId3"/>
              </a:rPr>
              <a:t>https://www.canadago4sport.com/Numeracy/Odd-Even-Tag</a:t>
            </a:r>
            <a:endParaRPr lang="en-US" b="1" dirty="0"/>
          </a:p>
        </p:txBody>
      </p:sp>
      <p:pic>
        <p:nvPicPr>
          <p:cNvPr id="6" name="Online Media 5" title="OddEvenTag">
            <a:hlinkClick r:id="" action="ppaction://media"/>
            <a:extLst>
              <a:ext uri="{FF2B5EF4-FFF2-40B4-BE49-F238E27FC236}">
                <a16:creationId xmlns:a16="http://schemas.microsoft.com/office/drawing/2014/main" id="{418B2608-9DCC-4551-A39E-2D27D36A0D7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9418FA-874A-4862-8355-DEBAA3B49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67AB59-81BD-4FE7-A079-FF5A5E72D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C479B-BB1D-4535-B98C-FFED0FF79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Ding Dong 7</a:t>
            </a:r>
            <a:br>
              <a:rPr lang="en-CA" dirty="0"/>
            </a:br>
            <a:r>
              <a:rPr lang="en-CA" sz="2200" dirty="0">
                <a:hlinkClick r:id="rId3"/>
              </a:rPr>
              <a:t>https://www.canadago4sport.com/Numeracy/Ding-Dong-7</a:t>
            </a:r>
            <a:endParaRPr lang="en-US" dirty="0"/>
          </a:p>
        </p:txBody>
      </p:sp>
      <p:pic>
        <p:nvPicPr>
          <p:cNvPr id="6" name="Online Media 5" title="DingDong7">
            <a:hlinkClick r:id="" action="ppaction://media"/>
            <a:extLst>
              <a:ext uri="{FF2B5EF4-FFF2-40B4-BE49-F238E27FC236}">
                <a16:creationId xmlns:a16="http://schemas.microsoft.com/office/drawing/2014/main" id="{5F5AF348-B175-40F1-AF0C-50B98893E57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281339-A080-458A-A29C-7353F8A72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BBBD79-D6C5-4D8A-96E9-D01114F22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5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67221-E0BB-4369-AF3B-96A6E9FC8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21 Pilots</a:t>
            </a:r>
            <a:br>
              <a:rPr lang="en-CA" b="1" dirty="0"/>
            </a:br>
            <a:r>
              <a:rPr lang="en-CA" b="1" dirty="0"/>
              <a:t>Sorry no video yet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A2B41-C40B-4FFC-900E-FCF296F099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One player picks a number between 2-9, and an exercise</a:t>
            </a:r>
          </a:p>
          <a:p>
            <a:r>
              <a:rPr lang="en-CA" dirty="0"/>
              <a:t>Group stands in a circle and walks on the spot (or other activity)</a:t>
            </a:r>
          </a:p>
          <a:p>
            <a:r>
              <a:rPr lang="en-CA" dirty="0"/>
              <a:t>Players begin to count with first player 1, second player 2…</a:t>
            </a:r>
          </a:p>
          <a:p>
            <a:r>
              <a:rPr lang="en-CA" dirty="0"/>
              <a:t>When a player needs to say the picked number or a multiple of that number they do the prescribed exercise without saying the number…</a:t>
            </a:r>
          </a:p>
          <a:p>
            <a:r>
              <a:rPr lang="en-CA" dirty="0"/>
              <a:t>If a player says a number they should not then that player runs around the circle and the next player begins with number 1…</a:t>
            </a:r>
          </a:p>
          <a:p>
            <a:r>
              <a:rPr lang="en-CA" dirty="0"/>
              <a:t>If the group is successful add a second number and exercise…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792FAF-96CE-42BA-9985-A718BFF70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76D3F5-1B22-471B-B874-FEDFE0BCB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2884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42030-6D79-4DAD-9B05-150721ECD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Paint Palette Relay</a:t>
            </a:r>
            <a:br>
              <a:rPr lang="en-CA" dirty="0"/>
            </a:br>
            <a:r>
              <a:rPr lang="en-CA" sz="2200" dirty="0">
                <a:hlinkClick r:id="rId4"/>
              </a:rPr>
              <a:t>https://www.canadago4sport.com/Numeracy/Paint-Pallette-Relay</a:t>
            </a:r>
            <a:endParaRPr lang="en-US" dirty="0"/>
          </a:p>
        </p:txBody>
      </p:sp>
      <p:pic>
        <p:nvPicPr>
          <p:cNvPr id="6" name="Paint Pallette">
            <a:hlinkClick r:id="" action="ppaction://media"/>
            <a:extLst>
              <a:ext uri="{FF2B5EF4-FFF2-40B4-BE49-F238E27FC236}">
                <a16:creationId xmlns:a16="http://schemas.microsoft.com/office/drawing/2014/main" id="{0E733CD1-71F0-493A-A406-54C95FD3115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19538" y="1825625"/>
            <a:ext cx="4351337" cy="435133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281213-D799-4069-9CD9-D8138E191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6A6392-7DBE-41AD-B93E-E9758C946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8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050CB-79D9-4557-B2D2-FDB616333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Tag and Add (also multiply, divide, subtract +/-)</a:t>
            </a:r>
            <a:br>
              <a:rPr lang="en-CA" dirty="0"/>
            </a:br>
            <a:r>
              <a:rPr lang="en-CA" sz="2200" dirty="0">
                <a:hlinkClick r:id="rId3"/>
              </a:rPr>
              <a:t>https://www.canadago4sport.com/Numeracy/Tag-and-Add</a:t>
            </a:r>
            <a:endParaRPr lang="en-US" dirty="0"/>
          </a:p>
        </p:txBody>
      </p:sp>
      <p:pic>
        <p:nvPicPr>
          <p:cNvPr id="6" name="Online Media 5" title="TagAndAdd">
            <a:hlinkClick r:id="" action="ppaction://media"/>
            <a:extLst>
              <a:ext uri="{FF2B5EF4-FFF2-40B4-BE49-F238E27FC236}">
                <a16:creationId xmlns:a16="http://schemas.microsoft.com/office/drawing/2014/main" id="{E8F48A44-3304-4782-ADA7-3BEA38B588C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9649FD-DD82-4D94-9265-B2D048D3A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6F19E7-C67B-4C91-8049-1ED65C47C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28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43A5E-BA4F-4C44-B718-5ECD32C49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Squared Off</a:t>
            </a:r>
            <a:br>
              <a:rPr lang="en-CA" dirty="0"/>
            </a:br>
            <a:r>
              <a:rPr lang="en-CA" sz="2200" dirty="0">
                <a:hlinkClick r:id="rId3"/>
              </a:rPr>
              <a:t>https://www.canadago4sport.com/Numeracy/Squared-Out</a:t>
            </a:r>
            <a:endParaRPr lang="en-US" dirty="0"/>
          </a:p>
        </p:txBody>
      </p:sp>
      <p:pic>
        <p:nvPicPr>
          <p:cNvPr id="6" name="Online Media 5" title="SquaredOff">
            <a:hlinkClick r:id="" action="ppaction://media"/>
            <a:extLst>
              <a:ext uri="{FF2B5EF4-FFF2-40B4-BE49-F238E27FC236}">
                <a16:creationId xmlns:a16="http://schemas.microsoft.com/office/drawing/2014/main" id="{1F56786F-AE4B-4036-A558-AAC15464AEF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CCE7B8-0252-4DDF-98B1-AC1C713F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0D1BFE-0E28-4E22-ABC8-6D1FD1BAA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7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222F2-AB69-400B-8DF9-E7BC70689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Squared Off Bean Bag Toss</a:t>
            </a:r>
            <a:br>
              <a:rPr lang="en-CA" dirty="0"/>
            </a:br>
            <a:r>
              <a:rPr lang="en-CA" sz="2200" dirty="0">
                <a:hlinkClick r:id="rId3"/>
              </a:rPr>
              <a:t>https://www.canadago4sport.com/Target1/Squared-Out-Toss-Instructions</a:t>
            </a:r>
            <a:endParaRPr lang="en-US" dirty="0"/>
          </a:p>
        </p:txBody>
      </p:sp>
      <p:pic>
        <p:nvPicPr>
          <p:cNvPr id="6" name="Online Media 5" title="SquareOff Beanbag Toss">
            <a:hlinkClick r:id="" action="ppaction://media"/>
            <a:extLst>
              <a:ext uri="{FF2B5EF4-FFF2-40B4-BE49-F238E27FC236}">
                <a16:creationId xmlns:a16="http://schemas.microsoft.com/office/drawing/2014/main" id="{BBDBE096-D07D-45AB-BE0A-38A4C9D239A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FD82A7-B1E6-4A2F-99F6-657F52B3D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23E24B-CCAB-4017-929D-DEB73D6EE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53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819E3-8330-4890-9717-0A6E93C03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Connecting Four</a:t>
            </a:r>
            <a:endParaRPr lang="en-US" dirty="0"/>
          </a:p>
        </p:txBody>
      </p:sp>
      <p:pic>
        <p:nvPicPr>
          <p:cNvPr id="6" name="Online Media 5" title="ConnectingFour">
            <a:hlinkClick r:id="" action="ppaction://media"/>
            <a:extLst>
              <a:ext uri="{FF2B5EF4-FFF2-40B4-BE49-F238E27FC236}">
                <a16:creationId xmlns:a16="http://schemas.microsoft.com/office/drawing/2014/main" id="{33B606AC-61E3-43BC-B5C2-D86B688CBC7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54AD4C-E8E9-436C-A639-510B6C71C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F449D3-FFA7-427A-B50B-31822261B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36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D41DA-F35E-4845-B697-4ED770F42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b="1" dirty="0"/>
              <a:t>Connect Four Up</a:t>
            </a:r>
            <a:br>
              <a:rPr lang="en-CA" dirty="0"/>
            </a:br>
            <a:r>
              <a:rPr lang="en-CA" sz="2200" dirty="0">
                <a:hlinkClick r:id="rId3"/>
              </a:rPr>
              <a:t>https://www.canadago4sport.com/Numeracy/Connect-Four-Up</a:t>
            </a:r>
            <a:br>
              <a:rPr lang="en-CA" dirty="0"/>
            </a:br>
            <a:endParaRPr lang="en-US" dirty="0"/>
          </a:p>
        </p:txBody>
      </p:sp>
      <p:pic>
        <p:nvPicPr>
          <p:cNvPr id="6" name="Online Media 5" title="Connecting Four Up">
            <a:hlinkClick r:id="" action="ppaction://media"/>
            <a:extLst>
              <a:ext uri="{FF2B5EF4-FFF2-40B4-BE49-F238E27FC236}">
                <a16:creationId xmlns:a16="http://schemas.microsoft.com/office/drawing/2014/main" id="{7A5D282D-90E6-4E0A-A353-9E781B73C87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9C2EE-FC63-4E1B-8635-D3CDB92CB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1DE8B3-2009-43C0-8393-B917E2509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2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85A88-925B-4CE8-9E19-99A44108A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Health Pandemic</a:t>
            </a:r>
            <a:endParaRPr lang="en-US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D2B7ECB-B50A-48AA-8A28-D18F0F7CF6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671" y="1825625"/>
            <a:ext cx="7140657" cy="435133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421B99-D7DE-4E8F-A1EB-5E4E9DDCC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18CF00-D6B4-4A17-9DB3-D60CCD674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386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5802D-C3FD-4FBE-B8F5-A51197BB1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Connecting Five in a Row</a:t>
            </a:r>
            <a:br>
              <a:rPr lang="en-CA" b="1" dirty="0"/>
            </a:br>
            <a:r>
              <a:rPr lang="en-CA" b="1" dirty="0"/>
              <a:t>(Could use large checker board…)</a:t>
            </a:r>
            <a:endParaRPr lang="en-US" b="1" dirty="0"/>
          </a:p>
        </p:txBody>
      </p:sp>
      <p:pic>
        <p:nvPicPr>
          <p:cNvPr id="6" name="Online Media 5" title="FiveOnTheFloor">
            <a:hlinkClick r:id="" action="ppaction://media"/>
            <a:extLst>
              <a:ext uri="{FF2B5EF4-FFF2-40B4-BE49-F238E27FC236}">
                <a16:creationId xmlns:a16="http://schemas.microsoft.com/office/drawing/2014/main" id="{EBE55822-24DE-404F-BB8B-C6042F37811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1EEAC-CE15-4DD4-AF55-1509E4F6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D7F6F-0508-48E8-8407-19E165640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0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E9960-842F-458C-857A-84CDA5006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Active Checkers</a:t>
            </a:r>
            <a:br>
              <a:rPr lang="en-CA" dirty="0"/>
            </a:br>
            <a:r>
              <a:rPr lang="en-CA" sz="2200" dirty="0">
                <a:hlinkClick r:id="rId3"/>
              </a:rPr>
              <a:t>https://www.canadago4sport.com/Numeracy/Active-Checkers</a:t>
            </a:r>
            <a:endParaRPr lang="en-US" dirty="0"/>
          </a:p>
        </p:txBody>
      </p:sp>
      <p:pic>
        <p:nvPicPr>
          <p:cNvPr id="6" name="Online Media 5" title="KingMe!™ Checkers">
            <a:hlinkClick r:id="" action="ppaction://media"/>
            <a:extLst>
              <a:ext uri="{FF2B5EF4-FFF2-40B4-BE49-F238E27FC236}">
                <a16:creationId xmlns:a16="http://schemas.microsoft.com/office/drawing/2014/main" id="{A9B6A412-3748-40CC-8EBA-596D2C6ECAA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D550-0AAE-4AEB-B304-EEAA220F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61821D-9AF0-4FD8-99F1-2F3A66CC4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9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EBB26-4B14-4DD2-A04D-C2B863CEB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Number Sequence</a:t>
            </a:r>
            <a:br>
              <a:rPr lang="en-CA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(use playing cards instead of spots)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https://www.canadago4sport.com/Numeracy/Number-Sequence-Relay</a:t>
            </a:r>
            <a:endParaRPr lang="en-US" sz="2000" dirty="0"/>
          </a:p>
        </p:txBody>
      </p:sp>
      <p:pic>
        <p:nvPicPr>
          <p:cNvPr id="6" name="Online Media 5" title="Number Sequence">
            <a:hlinkClick r:id="" action="ppaction://media"/>
            <a:extLst>
              <a:ext uri="{FF2B5EF4-FFF2-40B4-BE49-F238E27FC236}">
                <a16:creationId xmlns:a16="http://schemas.microsoft.com/office/drawing/2014/main" id="{0CE925F1-8778-4814-B639-DFC54943D8B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2004969"/>
            <a:ext cx="7735888" cy="417199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9F5347-911C-4FE8-891F-48D1FB074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7D551A-ECCF-43A7-8DAD-96C229919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74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A0F0C-BE43-4690-89B1-D326F9E83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10409850" cy="692092"/>
          </a:xfrm>
        </p:spPr>
        <p:txBody>
          <a:bodyPr>
            <a:noAutofit/>
          </a:bodyPr>
          <a:lstStyle/>
          <a:p>
            <a:pPr algn="ctr"/>
            <a:r>
              <a:rPr lang="en-CA" sz="4400" b="1" dirty="0"/>
              <a:t>Human Tic Tac Toe</a:t>
            </a:r>
            <a:endParaRPr lang="en-US" sz="4400" b="1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5F533C7-2808-45DD-ADDC-C6B02E21773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3" b="18203"/>
          <a:stretch>
            <a:fillRect/>
          </a:stretch>
        </p:blipFill>
        <p:spPr>
          <a:xfrm>
            <a:off x="11081856" y="5645067"/>
            <a:ext cx="273531" cy="215983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9945E4-5B85-42E5-A00F-3610069FD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786" y="1205048"/>
            <a:ext cx="3664014" cy="454801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D75E51-B2E1-46DA-834C-7C0B26D97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73123" y="1320980"/>
            <a:ext cx="6442744" cy="3938917"/>
          </a:xfrm>
        </p:spPr>
        <p:txBody>
          <a:bodyPr>
            <a:noAutofit/>
          </a:bodyPr>
          <a:lstStyle/>
          <a:p>
            <a:r>
              <a:rPr lang="en-CA" sz="1800" dirty="0"/>
              <a:t>Create a large square with nine internal squares—or nine spots.</a:t>
            </a:r>
          </a:p>
          <a:p>
            <a:r>
              <a:rPr lang="en-CA" sz="1800" dirty="0"/>
              <a:t>Three players per team line up (physically distanced from each other) behind a starting line.</a:t>
            </a:r>
          </a:p>
          <a:p>
            <a:r>
              <a:rPr lang="en-CA" sz="1800" dirty="0"/>
              <a:t>Determine which teams are </a:t>
            </a:r>
            <a:r>
              <a:rPr lang="en-CA" sz="1800" dirty="0" err="1"/>
              <a:t>Xs</a:t>
            </a:r>
            <a:r>
              <a:rPr lang="en-CA" sz="1800" dirty="0"/>
              <a:t> (arms spread to the side), and which are </a:t>
            </a:r>
            <a:r>
              <a:rPr lang="en-CA" sz="1800" dirty="0" err="1"/>
              <a:t>Os</a:t>
            </a:r>
            <a:r>
              <a:rPr lang="en-CA" sz="1800" dirty="0"/>
              <a:t> (arms held together pointing up).</a:t>
            </a:r>
          </a:p>
          <a:p>
            <a:r>
              <a:rPr lang="en-CA" sz="1800" dirty="0"/>
              <a:t>On the signal to begin the first player runs to a square and shows a line or a dot, then the second player goes, and then the third.</a:t>
            </a:r>
          </a:p>
          <a:p>
            <a:r>
              <a:rPr lang="en-CA" sz="1800" dirty="0"/>
              <a:t>If no team has three in a row, the first player changes squares…</a:t>
            </a:r>
          </a:p>
          <a:p>
            <a:r>
              <a:rPr lang="en-CA" sz="1800" dirty="0"/>
              <a:t>Variations: </a:t>
            </a:r>
          </a:p>
          <a:p>
            <a:pPr lvl="1"/>
            <a:r>
              <a:rPr lang="en-CA" sz="1800" dirty="0"/>
              <a:t>Teams can decide who moves to a new square.</a:t>
            </a:r>
          </a:p>
          <a:p>
            <a:pPr lvl="1"/>
            <a:r>
              <a:rPr lang="en-CA" sz="1800" dirty="0"/>
              <a:t>For more players have one player return to start line while next player moves onto one of the nine squares.</a:t>
            </a:r>
            <a:endParaRPr lang="en-US" sz="18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3791F-2292-49CB-89EA-48BC785DA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96A2B-CDC6-4044-A210-21D983528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3281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14897-12DE-4F9C-8D7A-3C1927F6D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Human Tic Tac Toe</a:t>
            </a:r>
            <a:br>
              <a:rPr lang="en-CA" dirty="0"/>
            </a:br>
            <a:r>
              <a:rPr lang="en-CA" sz="2200" dirty="0">
                <a:hlinkClick r:id="rId3"/>
              </a:rPr>
              <a:t>https://www.canadago4sport.com/Numeracy/Human-Tic-Tac-Toe-in-Order</a:t>
            </a:r>
            <a:br>
              <a:rPr lang="en-CA" sz="2200" dirty="0"/>
            </a:br>
            <a:r>
              <a:rPr lang="en-CA" sz="2200" b="1" dirty="0"/>
              <a:t>Also Choose</a:t>
            </a:r>
            <a:endParaRPr lang="en-US" b="1" dirty="0"/>
          </a:p>
        </p:txBody>
      </p:sp>
      <p:pic>
        <p:nvPicPr>
          <p:cNvPr id="6" name="Online Media 5" title="Human Tic Toc In Order">
            <a:hlinkClick r:id="" action="ppaction://media"/>
            <a:extLst>
              <a:ext uri="{FF2B5EF4-FFF2-40B4-BE49-F238E27FC236}">
                <a16:creationId xmlns:a16="http://schemas.microsoft.com/office/drawing/2014/main" id="{D2364BC9-F613-4C54-A075-A33CDDD533E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EFE40C-C8FC-4F04-A45A-703D513CF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E63332-BC71-407F-B608-0400EFB8E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49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E75C5-769E-412D-84BB-D9758B9DA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Toppletubes</a:t>
            </a:r>
            <a:br>
              <a:rPr lang="en-CA" b="1" dirty="0"/>
            </a:br>
            <a:r>
              <a:rPr lang="en-CA" sz="2200" b="1" dirty="0">
                <a:hlinkClick r:id="rId2"/>
              </a:rPr>
              <a:t>https://www.gophersport.com/search-unbxd?q=toppletubes</a:t>
            </a:r>
            <a:endParaRPr lang="en-US" sz="2200" b="1" dirty="0"/>
          </a:p>
        </p:txBody>
      </p:sp>
      <p:pic>
        <p:nvPicPr>
          <p:cNvPr id="6" name="Content Placeholder 5">
            <a:hlinkClick r:id="rId3"/>
            <a:extLst>
              <a:ext uri="{FF2B5EF4-FFF2-40B4-BE49-F238E27FC236}">
                <a16:creationId xmlns:a16="http://schemas.microsoft.com/office/drawing/2014/main" id="{F0AF8792-351A-4064-A660-D23679A897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1817389"/>
            <a:ext cx="5801784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5B6CA9-FA03-4D8D-8348-16B315C15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F9A576-E187-4FC6-B5BC-8DF0DD001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35</a:t>
            </a:fld>
            <a:endParaRPr lang="en-US"/>
          </a:p>
        </p:txBody>
      </p:sp>
      <p:pic>
        <p:nvPicPr>
          <p:cNvPr id="7" name="Picture 6">
            <a:hlinkClick r:id="rId5"/>
            <a:extLst>
              <a:ext uri="{FF2B5EF4-FFF2-40B4-BE49-F238E27FC236}">
                <a16:creationId xmlns:a16="http://schemas.microsoft.com/office/drawing/2014/main" id="{F6CB629E-776E-42EF-9FF4-24A4E9F0F4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399" y="2696114"/>
            <a:ext cx="2211897" cy="1658923"/>
          </a:xfrm>
          <a:prstGeom prst="rect">
            <a:avLst/>
          </a:prstGeom>
        </p:spPr>
      </p:pic>
      <p:pic>
        <p:nvPicPr>
          <p:cNvPr id="8" name="Picture 7">
            <a:hlinkClick r:id="rId7"/>
            <a:extLst>
              <a:ext uri="{FF2B5EF4-FFF2-40B4-BE49-F238E27FC236}">
                <a16:creationId xmlns:a16="http://schemas.microsoft.com/office/drawing/2014/main" id="{BB92D532-9733-4291-9B7B-06B918EDC4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3400" y="4526232"/>
            <a:ext cx="2211897" cy="165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317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D3079-1067-42BE-9829-8DE723443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8391"/>
          </a:xfrm>
        </p:spPr>
        <p:txBody>
          <a:bodyPr/>
          <a:lstStyle/>
          <a:p>
            <a:pPr algn="ctr"/>
            <a:r>
              <a:rPr lang="en-CA" b="1" dirty="0"/>
              <a:t>Numbering</a:t>
            </a:r>
            <a:endParaRPr lang="en-US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F0F441-054A-4FD6-9193-6F2D1DB09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71C5CE-C1A6-4168-9549-0895C6F86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36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46D6BDC-C613-4703-BBC5-371536DD5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7347"/>
            <a:ext cx="10515600" cy="5069616"/>
          </a:xfrm>
        </p:spPr>
        <p:txBody>
          <a:bodyPr>
            <a:norm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Number all 48 on the yellow side with a black marker, with numbers 1-48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mark about 10 of them with the numbers 1-6 around the edges</a:t>
            </a: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CA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put the number 1 on the side with the Gopher imprint (because any other number does not work well over that imprint), then a 6 on the opposite side </a:t>
            </a: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C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CA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hen a 4 beside the 1 and a 3 on the opposite side of 4</a:t>
            </a: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C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CA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hen a 5 on the other side of 1 with a 2 on the opposite side of 5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CD18ED-00C5-4E4C-82F8-AD69CD2EC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244" y="3900961"/>
            <a:ext cx="3154261" cy="23656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306BC5-C3E9-415D-B412-18D9DFD54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400" y="3901553"/>
            <a:ext cx="3154261" cy="236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048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49BF4-18AB-45E7-B3BD-55C67297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8115"/>
            <a:ext cx="10515600" cy="1472574"/>
          </a:xfrm>
        </p:spPr>
        <p:txBody>
          <a:bodyPr>
            <a:noAutofit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4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StrykN</a:t>
            </a:r>
            <a:r>
              <a:rPr lang="en-CA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Pins:</a:t>
            </a:r>
            <a:br>
              <a:rPr lang="en-CA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Inhibitory Control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https://www.canadago4sport.com/Numeracy/StrykeN-the-Pins</a:t>
            </a:r>
            <a:endParaRPr lang="en-US" sz="2000" dirty="0"/>
          </a:p>
        </p:txBody>
      </p:sp>
      <p:pic>
        <p:nvPicPr>
          <p:cNvPr id="6" name="Online Media 5" title="StrykNPins">
            <a:hlinkClick r:id="" action="ppaction://media"/>
            <a:extLst>
              <a:ext uri="{FF2B5EF4-FFF2-40B4-BE49-F238E27FC236}">
                <a16:creationId xmlns:a16="http://schemas.microsoft.com/office/drawing/2014/main" id="{ADC71A72-3F14-48CE-B586-746F8F242DC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C1A0B3-2B27-4418-A7D9-4C018D7F3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A02442-FD71-454F-A4CB-2FB639FEB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4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55999-2346-4883-BC0D-F7EF535E8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554163"/>
          </a:xfrm>
        </p:spPr>
        <p:txBody>
          <a:bodyPr>
            <a:noAutofit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StrykN</a:t>
            </a: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Pins Over 50:</a:t>
            </a:r>
            <a:b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Working Memory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https://www.canadago4sport.com/Numeracy/StrykeN-the-Pins-to-Over-50</a:t>
            </a:r>
            <a:endParaRPr lang="en-US" sz="2000" dirty="0"/>
          </a:p>
        </p:txBody>
      </p:sp>
      <p:pic>
        <p:nvPicPr>
          <p:cNvPr id="6" name="Online Media 5" title="StrykNOverNumber">
            <a:hlinkClick r:id="" action="ppaction://media"/>
            <a:extLst>
              <a:ext uri="{FF2B5EF4-FFF2-40B4-BE49-F238E27FC236}">
                <a16:creationId xmlns:a16="http://schemas.microsoft.com/office/drawing/2014/main" id="{24B4BF18-CCCE-4B24-9263-0E0A0A3BA6F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AD0EA9-A3E5-4F06-8C38-BE87EFF77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795BC9-BB58-4109-8D1F-8E6E12085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3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65B3A-172F-4E17-9BE0-E6B6EFE96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554163"/>
          </a:xfrm>
        </p:spPr>
        <p:txBody>
          <a:bodyPr>
            <a:noAutofit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StrykN</a:t>
            </a: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Pins to Exactly 40:</a:t>
            </a:r>
            <a:b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Cognitive Flexibility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https://www.canadago4sport.com/Numeracy/StrykeN-the-Pins-to-Exactly-40</a:t>
            </a:r>
            <a:endParaRPr lang="en-US" sz="2000" dirty="0"/>
          </a:p>
        </p:txBody>
      </p:sp>
      <p:pic>
        <p:nvPicPr>
          <p:cNvPr id="6" name="Online Media 5" title="StrykNExactNumber">
            <a:hlinkClick r:id="" action="ppaction://media"/>
            <a:extLst>
              <a:ext uri="{FF2B5EF4-FFF2-40B4-BE49-F238E27FC236}">
                <a16:creationId xmlns:a16="http://schemas.microsoft.com/office/drawing/2014/main" id="{E2E8FC4D-CAB1-49F1-82CD-A9B129F4A2D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056" y="1847850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165926-3090-46B2-96F6-9AC98F2D9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C12979-2733-4806-97D6-E0773D6BB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4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10B58-EEBC-43D6-A64F-CF5EC53D0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Borg Exertion Scale</a:t>
            </a:r>
            <a:endParaRPr lang="en-US" b="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EDED7B0-1AE2-4212-8D8B-027440A1AF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7892" y="1847850"/>
            <a:ext cx="3636215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3E185B-9E58-402F-A119-5A8CA4515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399FFD-A135-491F-BD7C-3CDAEF834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2516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AE93F-99E2-4114-B46F-9DE0780A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Topple a Specific Number</a:t>
            </a:r>
            <a:br>
              <a:rPr lang="en-CA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(Could use playing cards—add suit or colour) 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https://www.canadago4sport.com/Numeracy/Topple-Specific-Number</a:t>
            </a:r>
            <a:endParaRPr lang="en-US" sz="2000" dirty="0"/>
          </a:p>
        </p:txBody>
      </p:sp>
      <p:pic>
        <p:nvPicPr>
          <p:cNvPr id="6" name="Online Media 5" title="Topple Specific Number">
            <a:hlinkClick r:id="" action="ppaction://media"/>
            <a:extLst>
              <a:ext uri="{FF2B5EF4-FFF2-40B4-BE49-F238E27FC236}">
                <a16:creationId xmlns:a16="http://schemas.microsoft.com/office/drawing/2014/main" id="{0800B0CE-BD4A-4B59-AD02-4EA55A181B1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CD0E37-7C19-4F1B-B263-3C8EA743D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547F9F-E532-42DB-931D-9B324F3B9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9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C40AB-4804-4198-87BA-6CB4BF312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Topple Numbers in Sequence</a:t>
            </a:r>
            <a:br>
              <a:rPr lang="en-CA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(Could use playing cards—add suit/colour) 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https://www.canadago4sport.com/Numeracy/Topple-Tube-Number-Sequence</a:t>
            </a:r>
            <a:endParaRPr lang="en-US" sz="2000" dirty="0"/>
          </a:p>
        </p:txBody>
      </p:sp>
      <p:pic>
        <p:nvPicPr>
          <p:cNvPr id="6" name="Online Media 5" title="ToppleTubeNumberSequence">
            <a:hlinkClick r:id="" action="ppaction://media"/>
            <a:extLst>
              <a:ext uri="{FF2B5EF4-FFF2-40B4-BE49-F238E27FC236}">
                <a16:creationId xmlns:a16="http://schemas.microsoft.com/office/drawing/2014/main" id="{C2F7C484-F587-4BFD-8B16-2E3A91B4D7E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92F978-A039-416B-98C6-AE2EADD1C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DB54EC-EFE3-4289-9414-E63397CD9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9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B188F-8633-41D9-B6B5-0E52767B2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336"/>
            <a:ext cx="10515600" cy="1837189"/>
          </a:xfrm>
        </p:spPr>
        <p:txBody>
          <a:bodyPr>
            <a:normAutofit fontScale="90000"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Tic Tac Toe No Grid Instructions </a:t>
            </a:r>
            <a:br>
              <a:rPr lang="en-CA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(Use ToppleTubes instead of Rubber Bars)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https://www.canadago4sport.com/Numeracy/Tic-Tac-Toe--No-Grid-Instructions</a:t>
            </a:r>
            <a:b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200" dirty="0"/>
          </a:p>
        </p:txBody>
      </p:sp>
      <p:pic>
        <p:nvPicPr>
          <p:cNvPr id="6" name="Online Media 5" title="TicTacToeNoGridInstuctions">
            <a:hlinkClick r:id="" action="ppaction://media"/>
            <a:extLst>
              <a:ext uri="{FF2B5EF4-FFF2-40B4-BE49-F238E27FC236}">
                <a16:creationId xmlns:a16="http://schemas.microsoft.com/office/drawing/2014/main" id="{8C21B924-FFEE-48D6-B330-2884C53CCAE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417763" y="2038350"/>
            <a:ext cx="7358062" cy="413861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9E9303-9CC0-446B-AAD6-91DFF3E8F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528066-AE4E-4B63-BE23-7DF08283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07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C5CCE-0DCE-4469-90C9-804F4BE41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994279"/>
          </a:xfrm>
        </p:spPr>
        <p:txBody>
          <a:bodyPr>
            <a:noAutofit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Pushup Tic Tac Toe </a:t>
            </a:r>
            <a:b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(Use ToppleTubes instead of Bean Bags…)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https://www.canadago4sport.com/Numeracy/Tic-Tac-Toe%E2%80%94No-Grid-With-Push-Up</a:t>
            </a:r>
            <a:endParaRPr lang="en-US" sz="2000" dirty="0"/>
          </a:p>
        </p:txBody>
      </p:sp>
      <p:pic>
        <p:nvPicPr>
          <p:cNvPr id="6" name="Online Media 5" title="TicTacToeNoGridWithPushUp">
            <a:hlinkClick r:id="" action="ppaction://media"/>
            <a:extLst>
              <a:ext uri="{FF2B5EF4-FFF2-40B4-BE49-F238E27FC236}">
                <a16:creationId xmlns:a16="http://schemas.microsoft.com/office/drawing/2014/main" id="{327DBED2-813A-4B96-BE35-38F8D1B5F79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13025" y="2257425"/>
            <a:ext cx="6967538" cy="39195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B84AA-88C5-4614-9940-732296583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935F6F-5166-449D-A5D7-C223D8D25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F209F-11B0-4146-AA01-BE746CE5B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758" y="38190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CA" b="1" dirty="0"/>
              <a:t>Tic Tac Toe No Grid Relay</a:t>
            </a:r>
            <a:br>
              <a:rPr lang="en-CA" dirty="0"/>
            </a:br>
            <a:r>
              <a:rPr lang="en-CA" sz="2200" dirty="0">
                <a:hlinkClick r:id="rId3"/>
              </a:rPr>
              <a:t>https://www.canadago4sport.com/Numeracy/Tic-Tac-Toe%E2%80%94No-Grid-Relay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5BC63A-3912-48F6-B38A-5A7413F00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A113B3-7DA0-42B0-9832-ACA05DCA2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44</a:t>
            </a:fld>
            <a:endParaRPr lang="en-US"/>
          </a:p>
        </p:txBody>
      </p:sp>
      <p:pic>
        <p:nvPicPr>
          <p:cNvPr id="9" name="Online Media 8" title="TicTacToeNoGridRelay">
            <a:hlinkClick r:id="" action="ppaction://media"/>
            <a:extLst>
              <a:ext uri="{FF2B5EF4-FFF2-40B4-BE49-F238E27FC236}">
                <a16:creationId xmlns:a16="http://schemas.microsoft.com/office/drawing/2014/main" id="{48FCFD41-F51C-4A7C-8FCD-34BD03EAF91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0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CB2EC-8F35-4896-BACC-B1BACE507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Literacy</a:t>
            </a:r>
            <a:endParaRPr lang="en-US" b="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6CC8B50-0892-4D6F-9D8D-524B7B00A7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3655" y="1265497"/>
            <a:ext cx="6602135" cy="492307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72DDAC-3C86-4A80-826D-BD4B5BB66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E64CDA-40D1-4FA5-A565-85C010F48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876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5D4D7-0518-400E-83A5-FDDC6D7C0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99235"/>
          </a:xfrm>
        </p:spPr>
        <p:txBody>
          <a:bodyPr>
            <a:normAutofit/>
          </a:bodyPr>
          <a:lstStyle/>
          <a:p>
            <a:pPr algn="ctr"/>
            <a:r>
              <a:rPr lang="en-CA" b="1" dirty="0"/>
              <a:t>Lettering</a:t>
            </a:r>
            <a:br>
              <a:rPr lang="en-CA" b="1" dirty="0"/>
            </a:br>
            <a:r>
              <a:rPr lang="en-CA" sz="2200" b="1" dirty="0"/>
              <a:t>Two sets of ToppleTubes (48) lettered as following on the blue end of the ToppleTubes--number before the letter indicates how many ToppleTubes should have that number, and all letters are worth one (1) point unless otherwise noted: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0E7C0-0639-4C01-9937-3411420082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737" y="2474751"/>
            <a:ext cx="1744910" cy="3280097"/>
          </a:xfrm>
        </p:spPr>
        <p:txBody>
          <a:bodyPr>
            <a:normAutofit fontScale="62500" lnSpcReduction="20000"/>
          </a:bodyPr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9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x A</a:t>
            </a:r>
            <a:br>
              <a:rPr lang="en-US" sz="29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9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X B</a:t>
            </a:r>
            <a:br>
              <a:rPr lang="en-US" sz="29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9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C</a:t>
            </a:r>
            <a:br>
              <a:rPr lang="en-US" sz="29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9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D</a:t>
            </a:r>
            <a:br>
              <a:rPr lang="en-US" sz="29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9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E</a:t>
            </a:r>
            <a:br>
              <a:rPr lang="en-US" sz="29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9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F</a:t>
            </a:r>
            <a:br>
              <a:rPr lang="en-US" sz="29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9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G</a:t>
            </a:r>
            <a:br>
              <a:rPr lang="en-US" sz="29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9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H</a:t>
            </a:r>
            <a:br>
              <a:rPr lang="en-US" sz="29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9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I</a:t>
            </a:r>
            <a:br>
              <a:rPr lang="en-US" sz="29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9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J 3 points</a:t>
            </a:r>
            <a:br>
              <a:rPr lang="en-US" sz="29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9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K</a:t>
            </a:r>
            <a:br>
              <a:rPr lang="en-US" sz="29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9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L</a:t>
            </a:r>
            <a:br>
              <a:rPr lang="en-US" sz="29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9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F6D788-926B-4A0A-8DDD-41C6888622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60648" y="2474751"/>
            <a:ext cx="2122414" cy="321298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M</a:t>
            </a:r>
            <a:b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N</a:t>
            </a:r>
            <a:b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O</a:t>
            </a:r>
            <a:b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P</a:t>
            </a:r>
            <a:b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Qu 5 points</a:t>
            </a:r>
            <a:b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R</a:t>
            </a:r>
            <a:b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S</a:t>
            </a:r>
            <a:b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T</a:t>
            </a:r>
            <a:b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U</a:t>
            </a:r>
            <a:b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V 3 points</a:t>
            </a:r>
            <a:b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W</a:t>
            </a:r>
            <a:b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X 3 points</a:t>
            </a:r>
            <a:b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Y</a:t>
            </a:r>
            <a:b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Z 4 points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ADE643-4CFA-4CBC-BE99-91652256E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C9D1AD-574C-441A-9F10-80E2B2EFF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46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A4BC3F-07C7-42CF-B571-23D95821D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525" y="2399161"/>
            <a:ext cx="4314738" cy="323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646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2A2EF-055C-4BEF-BD7F-6C3ABD30C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Word Relay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https://www.canadago4sport.com/Leadership/Word-Relay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/>
          </a:p>
        </p:txBody>
      </p:sp>
      <p:pic>
        <p:nvPicPr>
          <p:cNvPr id="6" name="Online Media 5" title="Word Relay Video">
            <a:hlinkClick r:id="" action="ppaction://media"/>
            <a:extLst>
              <a:ext uri="{FF2B5EF4-FFF2-40B4-BE49-F238E27FC236}">
                <a16:creationId xmlns:a16="http://schemas.microsoft.com/office/drawing/2014/main" id="{DE45DFA8-96D8-49A2-B574-6E2FA2477CE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F4B1BA-371E-4254-9003-0C7AC9D38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3CB5A6-BE4F-461B-8541-933DBAE12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2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F4805-5697-44A1-9964-2FB6FE641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Nutrition--Canada’s Food Guide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6E033-1861-48A9-9943-20AF80E2C4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58ACE5-F569-478F-B627-92C7328B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B8A231-047F-43AF-9A47-BDC7D51D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48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7031DA-999E-4C99-824F-82184E1DB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082" y="1402651"/>
            <a:ext cx="5159835" cy="495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806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6976C-E665-446F-92DC-C9DDCD622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Balanced Plate</a:t>
            </a:r>
            <a:br>
              <a:rPr lang="en-CA" b="1" dirty="0"/>
            </a:br>
            <a:r>
              <a:rPr lang="en-US" sz="2000" dirty="0">
                <a:hlinkClick r:id="rId2"/>
              </a:rPr>
              <a:t>https://www.canadago4sport.com/Nutrition/Balanced-Plates</a:t>
            </a:r>
            <a:endParaRPr lang="en-US" sz="2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15162-1F8C-4B7C-81EE-D9607297D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fontAlgn="base"/>
            <a:r>
              <a:rPr lang="en-CA" b="1" i="0" dirty="0">
                <a:solidFill>
                  <a:srgbClr val="292929"/>
                </a:solidFill>
                <a:effectLst/>
                <a:latin typeface="brandon-grot-w01-light"/>
              </a:rPr>
              <a:t>Objective:</a:t>
            </a:r>
            <a:endParaRPr lang="en-CA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/>
            <a:r>
              <a:rPr lang="en-CA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this invasion game, teams of 3-4 players, try to be the first to get a balanced plate (hula hoop) within the predetermined amount of time (based on Canada's 2019 Food Guide of 2 Fruits and Vegetables, 1 grain, and one protein)</a:t>
            </a:r>
          </a:p>
          <a:p>
            <a:pPr fontAlgn="base"/>
            <a:r>
              <a:rPr lang="en-CA" b="1" dirty="0" err="1">
                <a:solidFill>
                  <a:srgbClr val="000000"/>
                </a:solidFill>
                <a:latin typeface="Arial" panose="020B0604020202020204" pitchFamily="34" charset="0"/>
              </a:rPr>
              <a:t>Instuctions</a:t>
            </a:r>
            <a:r>
              <a:rPr lang="en-CA" b="1" dirty="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n-CA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/>
            <a:r>
              <a:rPr lang="en-CA" b="0" i="0" dirty="0">
                <a:solidFill>
                  <a:srgbClr val="000000"/>
                </a:solidFill>
                <a:effectLst/>
              </a:rPr>
              <a:t>Place 1 hula hoop in the center of the playing area and then place the other hula hoops equal distance apart.</a:t>
            </a:r>
          </a:p>
          <a:p>
            <a:pPr lvl="1" fontAlgn="base"/>
            <a:r>
              <a:rPr lang="en-CA" b="0" i="0" dirty="0">
                <a:solidFill>
                  <a:srgbClr val="000000"/>
                </a:solidFill>
                <a:effectLst/>
              </a:rPr>
              <a:t>Place the </a:t>
            </a:r>
            <a:r>
              <a:rPr lang="en-CA" dirty="0">
                <a:solidFill>
                  <a:srgbClr val="000000"/>
                </a:solidFill>
              </a:rPr>
              <a:t>1.5</a:t>
            </a:r>
            <a:r>
              <a:rPr lang="en-CA" b="0" i="0" dirty="0">
                <a:solidFill>
                  <a:srgbClr val="000000"/>
                </a:solidFill>
                <a:effectLst/>
              </a:rPr>
              <a:t> sets of 4 different </a:t>
            </a:r>
            <a:r>
              <a:rPr lang="en-CA" b="0" i="0" dirty="0" err="1">
                <a:solidFill>
                  <a:srgbClr val="000000"/>
                </a:solidFill>
                <a:effectLst/>
              </a:rPr>
              <a:t>HealthySpots</a:t>
            </a:r>
            <a:r>
              <a:rPr lang="en-CA" b="0" i="0" dirty="0">
                <a:solidFill>
                  <a:srgbClr val="000000"/>
                </a:solidFill>
                <a:effectLst/>
              </a:rPr>
              <a:t> (Use 1 vegetable, 1 fruit, 1 protein, and 1 grain) in the centre hula hoop.</a:t>
            </a:r>
          </a:p>
          <a:p>
            <a:pPr lvl="1" fontAlgn="base"/>
            <a:r>
              <a:rPr lang="en-CA" b="0" i="0" dirty="0">
                <a:solidFill>
                  <a:srgbClr val="000000"/>
                </a:solidFill>
                <a:effectLst/>
              </a:rPr>
              <a:t>3-4 players stand behind their assigned hula hoop.</a:t>
            </a:r>
            <a:endParaRPr lang="en-CA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27EE35-6C17-4D8A-AFF9-E7D3B7A55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64C58-451B-4BF6-ACA5-F0840B3B4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485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624BF-1904-4024-9D33-528F753CF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Went for a run two days ago</a:t>
            </a:r>
            <a:endParaRPr lang="en-US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7F37FFC-5AD1-4371-A51A-830076E54B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947" y="1283207"/>
            <a:ext cx="2425709" cy="525570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A2B216-0A2C-461C-B30D-9F0DD392A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DB27E0-77C0-42A6-8862-18FFF214C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DF6B40-8E61-437D-B3DE-A226CBF50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345" y="1283209"/>
            <a:ext cx="2425709" cy="525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908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F2A15-3BF8-4FCF-AF56-436502FA8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Online Media 5" title="Balanced Plates Nutrition Warmups">
            <a:hlinkClick r:id="" action="ppaction://media"/>
            <a:extLst>
              <a:ext uri="{FF2B5EF4-FFF2-40B4-BE49-F238E27FC236}">
                <a16:creationId xmlns:a16="http://schemas.microsoft.com/office/drawing/2014/main" id="{F41F53D1-397C-45C0-A9A0-A728D0DDFB6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0EBCE0-1FB9-4252-BAEB-B23BEFA01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78C9E4-45CD-4F18-90FD-DDFAA6F14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7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EAA30-0D42-4357-9035-A040D1473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Gather Balanced Meals from the Farm</a:t>
            </a:r>
            <a:br>
              <a:rPr lang="en-CA" dirty="0"/>
            </a:br>
            <a:r>
              <a:rPr lang="en-CA" sz="2200" dirty="0">
                <a:hlinkClick r:id="rId2"/>
              </a:rPr>
              <a:t>https://www.canadago4sport.com/Nutrition/Gather-Balanced-Meals-from-the-Farm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1ED4B-CA26-4796-B46E-B852913F5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l" fontAlgn="base"/>
            <a:r>
              <a:rPr lang="en-CA" b="1" i="0" dirty="0">
                <a:solidFill>
                  <a:srgbClr val="292929"/>
                </a:solidFill>
                <a:effectLst/>
                <a:latin typeface="brandon-grot-w01-light"/>
              </a:rPr>
              <a:t>Objective (RPS in corners):</a:t>
            </a:r>
            <a:endParaRPr lang="en-CA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/>
            <a:r>
              <a:rPr lang="en-CA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 the first team to get  a balanced meal—1 balanced meal = (based on Canada's 2019 Food Guide of 2 Fruits and Vegetables, 1 grain, and one protein).</a:t>
            </a:r>
          </a:p>
          <a:p>
            <a:pPr fontAlgn="base"/>
            <a:r>
              <a:rPr lang="en-CA" b="1" dirty="0">
                <a:solidFill>
                  <a:srgbClr val="000000"/>
                </a:solidFill>
                <a:latin typeface="Arial" panose="020B0604020202020204" pitchFamily="34" charset="0"/>
              </a:rPr>
              <a:t>Instructions:</a:t>
            </a:r>
          </a:p>
          <a:p>
            <a:pPr lvl="1" fontAlgn="base"/>
            <a:r>
              <a:rPr lang="en-CA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Place 4 </a:t>
            </a:r>
            <a:r>
              <a:rPr lang="en-CA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PolySpots</a:t>
            </a:r>
            <a:r>
              <a:rPr lang="en-CA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four corners (like a baseball diamond—increasing the distance between these </a:t>
            </a:r>
            <a:r>
              <a:rPr lang="en-CA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PolySpots</a:t>
            </a:r>
            <a:r>
              <a:rPr lang="en-CA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increases the activity level and time it takes to complete the game, decreasing the distance decreases the activity level and time it takes to complete the game).</a:t>
            </a:r>
          </a:p>
          <a:p>
            <a:pPr lvl="1" fontAlgn="base"/>
            <a:r>
              <a:rPr lang="en-CA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Assign one </a:t>
            </a:r>
            <a:r>
              <a:rPr lang="en-CA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PolySpot</a:t>
            </a:r>
            <a:r>
              <a:rPr lang="en-CA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as the Barn.</a:t>
            </a:r>
          </a:p>
          <a:p>
            <a:pPr lvl="1" fontAlgn="base"/>
            <a:r>
              <a:rPr lang="en-CA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All players begin at the barn in teams of 3-6 players (the more players per team the quicker the game goes, the fewer players per team the longer the game goes).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E81571-BB76-4896-8D31-5D6E5AEF5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2D1B59-C058-42FE-A871-B6B658392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1869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F0455-23C4-4C61-9D3B-5BE32CCD9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Online Media 5" title="Barnyard Balanced Plate Warmup and Nutrition Activity">
            <a:hlinkClick r:id="" action="ppaction://media"/>
            <a:extLst>
              <a:ext uri="{FF2B5EF4-FFF2-40B4-BE49-F238E27FC236}">
                <a16:creationId xmlns:a16="http://schemas.microsoft.com/office/drawing/2014/main" id="{8D254B6B-05E0-4753-B8B2-147CF982B83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D9692-AE3C-4703-90FF-98B673D5F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E40616-C25B-4DE4-ACD3-74364C221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2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5C130-62F1-4D40-8EE7-AF69EAD4D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Food Run</a:t>
            </a:r>
            <a:br>
              <a:rPr lang="en-CA" dirty="0"/>
            </a:br>
            <a:r>
              <a:rPr lang="en-CA" sz="2200" dirty="0">
                <a:hlinkClick r:id="rId2"/>
              </a:rPr>
              <a:t>https://www.canadago4sport.com/Nutrition/Food-Run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A8562-2FD0-4862-A268-1BC891AF05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b="1" dirty="0"/>
              <a:t>Objective:</a:t>
            </a:r>
          </a:p>
          <a:p>
            <a:pPr lvl="1"/>
            <a:r>
              <a:rPr lang="en-CA" dirty="0"/>
              <a:t>To be the first team to get 3 balanced meals—(based on Canada's 2019 Food Guide of 2 Fruits and Vegetables, 1 grain, and one protein).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CA" b="1" i="0" dirty="0">
                <a:solidFill>
                  <a:srgbClr val="000000"/>
                </a:solidFill>
                <a:effectLst/>
              </a:rPr>
              <a:t>Instructions:</a:t>
            </a:r>
          </a:p>
          <a:p>
            <a:pPr lvl="1" fontAlgn="base"/>
            <a:r>
              <a:rPr lang="en-CA" b="0" i="0" dirty="0">
                <a:solidFill>
                  <a:srgbClr val="000000"/>
                </a:solidFill>
                <a:effectLst/>
              </a:rPr>
              <a:t>Place 3 sets of </a:t>
            </a:r>
            <a:r>
              <a:rPr lang="en-CA" b="0" i="0" dirty="0" err="1">
                <a:solidFill>
                  <a:srgbClr val="000000"/>
                </a:solidFill>
                <a:effectLst/>
              </a:rPr>
              <a:t>FoodGroup</a:t>
            </a:r>
            <a:r>
              <a:rPr lang="en-CA" b="0" i="0" dirty="0">
                <a:solidFill>
                  <a:srgbClr val="000000"/>
                </a:solidFill>
                <a:effectLst/>
              </a:rPr>
              <a:t> Flags at the end of each playing area.</a:t>
            </a:r>
          </a:p>
          <a:p>
            <a:pPr lvl="1" fontAlgn="base"/>
            <a:r>
              <a:rPr lang="en-CA" b="0" i="0" dirty="0">
                <a:solidFill>
                  <a:srgbClr val="000000"/>
                </a:solidFill>
                <a:effectLst/>
              </a:rPr>
              <a:t>Designate a “Serving Area” space where teams can place their food (</a:t>
            </a:r>
            <a:r>
              <a:rPr lang="en-CA" b="0" i="0" dirty="0" err="1">
                <a:solidFill>
                  <a:srgbClr val="000000"/>
                </a:solidFill>
                <a:effectLst/>
              </a:rPr>
              <a:t>FoodGroup</a:t>
            </a:r>
            <a:r>
              <a:rPr lang="en-CA" b="0" i="0" dirty="0">
                <a:solidFill>
                  <a:srgbClr val="000000"/>
                </a:solidFill>
                <a:effectLst/>
              </a:rPr>
              <a:t> Flags).</a:t>
            </a:r>
          </a:p>
          <a:p>
            <a:pPr lvl="1" fontAlgn="base"/>
            <a:r>
              <a:rPr lang="en-CA" b="0" i="0" dirty="0">
                <a:solidFill>
                  <a:srgbClr val="000000"/>
                </a:solidFill>
                <a:effectLst/>
              </a:rPr>
              <a:t>Players stand in a scattered pattern in their assigned safe zone.</a:t>
            </a:r>
          </a:p>
          <a:p>
            <a:pPr lvl="1" fontAlgn="base"/>
            <a:r>
              <a:rPr lang="en-CA" dirty="0">
                <a:solidFill>
                  <a:srgbClr val="000000"/>
                </a:solidFill>
              </a:rPr>
              <a:t>One-three</a:t>
            </a:r>
            <a:r>
              <a:rPr lang="en-CA" b="0" i="0" dirty="0">
                <a:solidFill>
                  <a:srgbClr val="000000"/>
                </a:solidFill>
                <a:effectLst/>
              </a:rPr>
              <a:t> players from each team is given a pool noodle.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8B172D-EB96-41B2-87A2-9E4C839D9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0989CE-7609-4815-9553-CC35599AB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615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BCA7C-37D2-4D24-99D6-8C5E43697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Online Media 5" title="Balanced Plate Run for It: Nutrition Warmup">
            <a:hlinkClick r:id="" action="ppaction://media"/>
            <a:extLst>
              <a:ext uri="{FF2B5EF4-FFF2-40B4-BE49-F238E27FC236}">
                <a16:creationId xmlns:a16="http://schemas.microsoft.com/office/drawing/2014/main" id="{E37CBFFE-CC97-434B-8AE7-30A3D9F4023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EC6818-05F8-475C-931D-A725920B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2B1B09-C26E-42E1-9197-0444543C3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7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3233E-B994-4454-B028-7516FFA01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RPS for a Balanced Meal or two…</a:t>
            </a:r>
            <a:br>
              <a:rPr lang="en-US" dirty="0"/>
            </a:br>
            <a:r>
              <a:rPr lang="en-US" sz="2200" dirty="0">
                <a:hlinkClick r:id="rId2"/>
              </a:rPr>
              <a:t>https://www.canadago4sport.com/Nutrition/RPS-for-a-Balanced-Meal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AE83B-9C30-4590-B1ED-316B78DB5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On the leader’s signal to begin, players pair up with players and play a game of Rock, Paper, Scissors (Rock (fist) smashes Scissors (two fingers in scissors shape), Scissors cuts Paper (flat hand), and Paper covers Rock).</a:t>
            </a:r>
          </a:p>
          <a:p>
            <a:r>
              <a:rPr lang="en-CA" dirty="0"/>
              <a:t>The player that wins then runs to the middle of the playing area and retrieves one </a:t>
            </a:r>
            <a:r>
              <a:rPr lang="en-CA" dirty="0" err="1"/>
              <a:t>HealthyFood</a:t>
            </a:r>
            <a:r>
              <a:rPr lang="en-CA" dirty="0"/>
              <a:t> Spot.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60BE25-C55E-45A8-A777-EA2D948BE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35A123-71F5-4250-B978-D886C7FA4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7810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BF8D3-2007-4410-B185-4D42FB14D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Gathering a Healthy Meal</a:t>
            </a:r>
            <a:br>
              <a:rPr lang="en-CA" dirty="0"/>
            </a:br>
            <a:r>
              <a:rPr lang="en-CA" sz="2200" dirty="0">
                <a:hlinkClick r:id="rId2"/>
              </a:rPr>
              <a:t>https://www.canadago4sport.com/Nutrition/Gathering-A-Healthy-Meal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5E31B-154A-4A3E-B493-EDAEBF616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n-CA" b="0" i="0" dirty="0">
                <a:solidFill>
                  <a:srgbClr val="000000"/>
                </a:solidFill>
                <a:effectLst/>
              </a:rPr>
              <a:t>On the leader’s signal to begin, players pair up with players and play a game of Rock, Paper, Scissors (Rock (fist) smashes Scissors (two fingers in scissors shape), Scissors cuts Paper (flat hand), and Paper covers Rock).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CA" b="0" i="0" dirty="0">
                <a:solidFill>
                  <a:srgbClr val="000000"/>
                </a:solidFill>
                <a:effectLst/>
              </a:rPr>
              <a:t>The player that wins advances clockwise to the next Marker where the winner picks up a </a:t>
            </a:r>
            <a:r>
              <a:rPr lang="en-CA" b="0" i="0" dirty="0" err="1">
                <a:solidFill>
                  <a:srgbClr val="000000"/>
                </a:solidFill>
                <a:effectLst/>
              </a:rPr>
              <a:t>FoodGroup</a:t>
            </a:r>
            <a:r>
              <a:rPr lang="en-CA" b="0" i="0" dirty="0">
                <a:solidFill>
                  <a:srgbClr val="000000"/>
                </a:solidFill>
                <a:effectLst/>
              </a:rPr>
              <a:t> Flag if there is one.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727F05-EBB6-4C14-96CA-8CD982039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5E3D40-FDC3-481A-BD19-560782B2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8487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27BFD-5FA2-46E3-B17E-3CF2A8B50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Gopher Equipment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6A2D9-25D6-41BF-9E8F-AEEA77ED0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0839" cy="4351338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https://www.gophersport.com/pe/nutrition/molded-vinyl-foods?item=13057</a:t>
            </a:r>
            <a:endParaRPr lang="en-US" dirty="0"/>
          </a:p>
          <a:p>
            <a:r>
              <a:rPr lang="en-US" dirty="0">
                <a:hlinkClick r:id="rId3"/>
              </a:rPr>
              <a:t>https://www.gophersport.com/pe/beanbags/nutriplay-food-beanbags?item=8004</a:t>
            </a:r>
            <a:endParaRPr lang="en-US" dirty="0"/>
          </a:p>
          <a:p>
            <a:r>
              <a:rPr lang="en-US" dirty="0">
                <a:hlinkClick r:id="rId4"/>
              </a:rPr>
              <a:t>https://www.gophersport.com/pe/nutrition/nutriplay-foodgroup-flagtag?item=8527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5B8965-EA39-40F1-BFCE-23BBE3BA5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B096C5-357B-4D8F-8A3F-3AD66E12F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57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62EA20-BFC4-4FAA-A731-3C0EC9261C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4563" y="136525"/>
            <a:ext cx="3086879" cy="23151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6A6839-8B94-4ECB-B45D-44C9837AD9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9090" y="2451684"/>
            <a:ext cx="2695323" cy="20214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FB4AFD-9651-4C6B-878E-CC83FC9637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5451" y="4553136"/>
            <a:ext cx="2165102" cy="162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727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0FBFB-2AF4-4456-8D7E-B934C066C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Scavenger Hunt</a:t>
            </a:r>
            <a:br>
              <a:rPr lang="en-US" sz="2200" b="1" dirty="0">
                <a:hlinkClick r:id="rId2"/>
              </a:rPr>
            </a:br>
            <a:r>
              <a:rPr lang="en-US" sz="2200" b="1" dirty="0">
                <a:hlinkClick r:id="rId2"/>
              </a:rPr>
              <a:t>https://drive.google.com/file/d/1fcXBksG5a_3Bnb-13LwpxVTDz3d3csz1/view</a:t>
            </a:r>
            <a:endParaRPr lang="en-US" b="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0B4A588-13BF-4CF2-8173-AB62A39476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04561" y="1825625"/>
            <a:ext cx="358287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A615C9-87D1-4420-BDCE-5430F8B0A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E91210-746C-40CC-998D-CC831F636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125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D1AA1-92D7-4583-AE20-73A301462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Leadership Games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92741-FD48-427F-97CD-435365094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5A5BAF-7D19-4562-BF39-6BF2710EA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B25A5A-3A7E-4F4F-A109-C4E3ABA60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51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F87EC-715D-46F0-9A33-C44E5E876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23DCE07-8EDB-429E-818B-AD6A1F516D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61836"/>
            <a:ext cx="10515600" cy="4678916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BC3EE5-7634-44CB-ACE4-85A2296D5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4541AB-44D6-40C2-AEB2-F4737585F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5454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DFD0E-124F-4942-A300-F7170C194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Tip the Bucket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https://www.canadago4sport.com/Leadership/Tip-the-Bucket</a:t>
            </a:r>
            <a:endParaRPr lang="en-US" dirty="0"/>
          </a:p>
        </p:txBody>
      </p:sp>
      <p:pic>
        <p:nvPicPr>
          <p:cNvPr id="6" name="Online Media 5" title="TeamworkSmallBalPour">
            <a:hlinkClick r:id="" action="ppaction://media"/>
            <a:extLst>
              <a:ext uri="{FF2B5EF4-FFF2-40B4-BE49-F238E27FC236}">
                <a16:creationId xmlns:a16="http://schemas.microsoft.com/office/drawing/2014/main" id="{33672E48-24FB-4FD5-9C1D-E2E5352F024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FA700F-443F-4493-AC33-C7048D8A2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8E07DC-D8F9-43A3-BC80-58BF00917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BA746-90AE-4FDD-9A94-A37EADFF4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Carry and Drop the Bean Bag 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https://www.canadago4sport.com/Leadership/Carry-and-Drop-the-Bean-Bags</a:t>
            </a:r>
            <a:endParaRPr lang="en-US" dirty="0"/>
          </a:p>
        </p:txBody>
      </p:sp>
      <p:pic>
        <p:nvPicPr>
          <p:cNvPr id="6" name="Online Media 5" title="TeamworkCarryDropBeanBag">
            <a:hlinkClick r:id="" action="ppaction://media"/>
            <a:extLst>
              <a:ext uri="{FF2B5EF4-FFF2-40B4-BE49-F238E27FC236}">
                <a16:creationId xmlns:a16="http://schemas.microsoft.com/office/drawing/2014/main" id="{6B5637CF-8CC2-43D3-94BE-570AFA99A79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7AC0AC-B985-433D-98FE-871E2FF81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8571D4-0C4B-4A80-A46D-39249B226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82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61F67-F5BE-4CEF-B7C5-9AC3FC7FD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Cooperative Writing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https://www.canadago4sport.com/Leadership/Cooperative-Writing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602CE-DE8F-4206-8C24-FF4F036A8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No video yet: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F99FCF-F728-44C4-8042-8A5F76812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343642-80CD-40A2-B3A3-7CD2E4B71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62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4C1E05-9278-4FFA-A3F9-62A0CC873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591" y="1870075"/>
            <a:ext cx="4886817" cy="364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526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5928F-21FE-4022-96B2-914717AF0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Cooperative Maze</a:t>
            </a:r>
            <a:br>
              <a:rPr lang="en-CA" dirty="0"/>
            </a:br>
            <a:r>
              <a:rPr lang="en-CA" sz="2200" dirty="0">
                <a:hlinkClick r:id="rId3"/>
              </a:rPr>
              <a:t>https://www.canadago4sport.com/Leadership/Cooperative-Maze</a:t>
            </a:r>
            <a:endParaRPr lang="en-US" dirty="0"/>
          </a:p>
        </p:txBody>
      </p:sp>
      <p:pic>
        <p:nvPicPr>
          <p:cNvPr id="6" name="Online Media 5" title="A Maze Ing">
            <a:hlinkClick r:id="" action="ppaction://media"/>
            <a:extLst>
              <a:ext uri="{FF2B5EF4-FFF2-40B4-BE49-F238E27FC236}">
                <a16:creationId xmlns:a16="http://schemas.microsoft.com/office/drawing/2014/main" id="{999E1546-210B-4208-8183-44F067C9447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F020AC-5BAD-496E-9991-19F63BB9F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E71A18-F467-4E2C-97F9-32B8BEC72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95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BA67D-45F7-4F4B-AB34-A1D6D7C02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Architect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https://www.canadago4sport.com/Leadership/Architect</a:t>
            </a:r>
            <a:endParaRPr lang="en-US" dirty="0"/>
          </a:p>
        </p:txBody>
      </p:sp>
      <p:pic>
        <p:nvPicPr>
          <p:cNvPr id="6" name="Online Media 5" title="Architect">
            <a:hlinkClick r:id="" action="ppaction://media"/>
            <a:extLst>
              <a:ext uri="{FF2B5EF4-FFF2-40B4-BE49-F238E27FC236}">
                <a16:creationId xmlns:a16="http://schemas.microsoft.com/office/drawing/2014/main" id="{8C91AB50-0E49-4AC3-A8EB-35EE8B1445E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FA669F-89B0-44FD-A898-79D05E8E0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37658B-AF47-4F1C-9EED-8740C91EA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02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33FEE-3C6B-46E6-9E23-8D8E9BBC1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Simon Says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https://www.canadago4sport.com/Leadership/Simon-Says</a:t>
            </a:r>
            <a:endParaRPr lang="en-US" dirty="0"/>
          </a:p>
        </p:txBody>
      </p:sp>
      <p:pic>
        <p:nvPicPr>
          <p:cNvPr id="6" name="Online Media 5" title="SimonSays1">
            <a:hlinkClick r:id="" action="ppaction://media"/>
            <a:extLst>
              <a:ext uri="{FF2B5EF4-FFF2-40B4-BE49-F238E27FC236}">
                <a16:creationId xmlns:a16="http://schemas.microsoft.com/office/drawing/2014/main" id="{25123879-8504-42D7-9CD6-ED29FC63C9C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4743F1-21F0-4CA9-A963-AF88CF560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664994-85E9-46A4-BFFE-0EBAEE81D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0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B33E9-7F37-4D28-9A47-DEDC89CA8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Simon Says do Previous 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https://www.canadago4sport.com/Leadership/Simon-Says-Do-Previous</a:t>
            </a:r>
            <a:endParaRPr lang="en-US" dirty="0"/>
          </a:p>
        </p:txBody>
      </p:sp>
      <p:pic>
        <p:nvPicPr>
          <p:cNvPr id="6" name="Online Media 5" title="SimonSaysDoPrevious">
            <a:hlinkClick r:id="" action="ppaction://media"/>
            <a:extLst>
              <a:ext uri="{FF2B5EF4-FFF2-40B4-BE49-F238E27FC236}">
                <a16:creationId xmlns:a16="http://schemas.microsoft.com/office/drawing/2014/main" id="{B3B3C4C5-8C28-43FE-A55A-20A6AA87A8F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AD9AB1-11F2-43B3-B121-0C801882C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B85FB7-15D8-47CC-8A95-C4C3E952C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39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A1E10-5DE4-4269-9A0E-C3FD1AFCD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Simon Says do Opposite 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https://www.canadago4sport.com/Leadership/Simon-Says-Do-Opposite</a:t>
            </a:r>
            <a:endParaRPr lang="en-US" dirty="0"/>
          </a:p>
        </p:txBody>
      </p:sp>
      <p:pic>
        <p:nvPicPr>
          <p:cNvPr id="6" name="Online Media 5" title="SimonSaysDoOpposite">
            <a:hlinkClick r:id="" action="ppaction://media"/>
            <a:extLst>
              <a:ext uri="{FF2B5EF4-FFF2-40B4-BE49-F238E27FC236}">
                <a16:creationId xmlns:a16="http://schemas.microsoft.com/office/drawing/2014/main" id="{4B05059B-B4D3-44BE-A1AC-E11BB10EDF7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84E09C-757D-400B-8308-D15BC4A8D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CA8115-4541-43C0-A267-FBE95A4B3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5BBE8-7812-4230-A487-064E1CF02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Ying Yang You Instructions 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https://www.canadago4sport.com/Leadership/Ying-Yang-You-Instructions</a:t>
            </a:r>
            <a:endParaRPr lang="en-US" dirty="0"/>
          </a:p>
        </p:txBody>
      </p:sp>
      <p:pic>
        <p:nvPicPr>
          <p:cNvPr id="6" name="Online Media 5" title="YingYangYouInstructions">
            <a:hlinkClick r:id="" action="ppaction://media"/>
            <a:extLst>
              <a:ext uri="{FF2B5EF4-FFF2-40B4-BE49-F238E27FC236}">
                <a16:creationId xmlns:a16="http://schemas.microsoft.com/office/drawing/2014/main" id="{2E337DC8-FC2A-48E2-8133-40D610E8ABD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FC99E4-C9A3-4FF6-962B-BC9BDCA8D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7D9471-B83C-4B62-B9D1-506CB6317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4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750B6-5B29-4A57-9183-99E4A8334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Ying Yang You Slow 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https://www.canadago4sport.com/Leadership/Ying-Yang-You-Slow</a:t>
            </a:r>
            <a:endParaRPr lang="en-US" dirty="0"/>
          </a:p>
        </p:txBody>
      </p:sp>
      <p:pic>
        <p:nvPicPr>
          <p:cNvPr id="6" name="Online Media 5" title="YingYangYou">
            <a:hlinkClick r:id="" action="ppaction://media"/>
            <a:extLst>
              <a:ext uri="{FF2B5EF4-FFF2-40B4-BE49-F238E27FC236}">
                <a16:creationId xmlns:a16="http://schemas.microsoft.com/office/drawing/2014/main" id="{057BC4E0-7EA7-4306-BD82-DF1A0747107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5107A7-B096-40A9-8214-43E4C5C89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606919-226B-4EA2-884C-4F5FB02AD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9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69686-CC92-4345-BD0B-812C41500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Suggestions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661F7-D928-4BF8-9760-4AC25BB27D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Develop around current curriculum</a:t>
            </a:r>
          </a:p>
          <a:p>
            <a:r>
              <a:rPr lang="en-CA" dirty="0"/>
              <a:t>Cheer leaders and encouragers (video?)</a:t>
            </a:r>
          </a:p>
          <a:p>
            <a:r>
              <a:rPr lang="en-CA" dirty="0"/>
              <a:t>Odd days emphasize one side of body; Even days emphasize other side of body for total body/skill development.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56D3E0-BE9C-4AA6-BC6D-62B4E70E6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A98BE-8257-4EFC-9622-3BE0A8CC2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95501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E50D5-6CDC-407C-88F1-8649EED28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Ying Yang You Faster 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https://www.canadago4sport.com/Leadership/Ying-Yang-You-Faster</a:t>
            </a:r>
            <a:endParaRPr lang="en-US" dirty="0"/>
          </a:p>
        </p:txBody>
      </p:sp>
      <p:pic>
        <p:nvPicPr>
          <p:cNvPr id="6" name="Online Media 5" title="YingYangYouFaster">
            <a:hlinkClick r:id="" action="ppaction://media"/>
            <a:extLst>
              <a:ext uri="{FF2B5EF4-FFF2-40B4-BE49-F238E27FC236}">
                <a16:creationId xmlns:a16="http://schemas.microsoft.com/office/drawing/2014/main" id="{8F4B124A-9921-4457-A366-712FFBE9CDF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16D900-FD3B-4A3A-BCDC-B5486D8DF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02F798-3A2C-48B1-B52E-3C0050467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7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9A7FE-55F9-480B-A0C0-3699874C4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Ying Yang You Back 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https://www.canadago4sport.com/Leadership/Ying-Yang-You-Back</a:t>
            </a:r>
            <a:endParaRPr lang="en-US" dirty="0"/>
          </a:p>
        </p:txBody>
      </p:sp>
      <p:pic>
        <p:nvPicPr>
          <p:cNvPr id="6" name="Online Media 5" title="YingYangYouBack">
            <a:hlinkClick r:id="" action="ppaction://media"/>
            <a:extLst>
              <a:ext uri="{FF2B5EF4-FFF2-40B4-BE49-F238E27FC236}">
                <a16:creationId xmlns:a16="http://schemas.microsoft.com/office/drawing/2014/main" id="{F09517BA-D02C-48FC-B639-7FEDA81EAFD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4512B-8DCF-46A6-AA29-F7A3D9293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6C986-A721-4F05-82CB-62B2A6795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0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E5F0D-BB08-48D0-AB71-7DF1BBE10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Head and Shoulders Slow</a:t>
            </a:r>
            <a:br>
              <a:rPr lang="en-CA" b="1" dirty="0"/>
            </a:br>
            <a:r>
              <a:rPr lang="en-CA" sz="2200" dirty="0">
                <a:hlinkClick r:id="rId3"/>
              </a:rPr>
              <a:t>https://www.canadago4sport.com/Leadership/Head-and-Shoulders-Slow</a:t>
            </a:r>
            <a:endParaRPr lang="en-US" sz="2200" dirty="0"/>
          </a:p>
        </p:txBody>
      </p:sp>
      <p:pic>
        <p:nvPicPr>
          <p:cNvPr id="6" name="Online Media 5" title="HeadAndShouldersSlow">
            <a:hlinkClick r:id="" action="ppaction://media"/>
            <a:extLst>
              <a:ext uri="{FF2B5EF4-FFF2-40B4-BE49-F238E27FC236}">
                <a16:creationId xmlns:a16="http://schemas.microsoft.com/office/drawing/2014/main" id="{8A2BB3DC-36E3-4993-882B-597B8429449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FA3B59-2620-460E-B32B-1B4B0E20F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661B2E-1E22-4375-BBBF-235CAFD6A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5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0FDF2-7E1D-4124-B0AA-E9A4070F1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Head and Shoulders Fast</a:t>
            </a:r>
            <a:br>
              <a:rPr lang="en-CA" dirty="0"/>
            </a:br>
            <a:r>
              <a:rPr lang="en-CA" sz="2200" dirty="0">
                <a:hlinkClick r:id="rId3"/>
              </a:rPr>
              <a:t>https://www.canadago4sport.com/Leadership/Head-and-Shoulders-Fast</a:t>
            </a:r>
            <a:endParaRPr lang="en-US" dirty="0"/>
          </a:p>
        </p:txBody>
      </p:sp>
      <p:pic>
        <p:nvPicPr>
          <p:cNvPr id="6" name="Online Media 5" title="HeadAndShouldersFast">
            <a:hlinkClick r:id="" action="ppaction://media"/>
            <a:extLst>
              <a:ext uri="{FF2B5EF4-FFF2-40B4-BE49-F238E27FC236}">
                <a16:creationId xmlns:a16="http://schemas.microsoft.com/office/drawing/2014/main" id="{D5885797-B4D1-46A1-85D4-F6F89AE365D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908576-B12A-4882-81C7-C83FE8ED5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F66A38-15E2-475C-A9EB-F6468C8EE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2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5953F-5FE7-48C8-966B-0FF8137A6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Head and Shoulders Reverse Order</a:t>
            </a:r>
            <a:br>
              <a:rPr lang="en-CA" b="1" dirty="0"/>
            </a:br>
            <a:r>
              <a:rPr lang="en-CA" sz="2200" dirty="0">
                <a:hlinkClick r:id="rId3"/>
              </a:rPr>
              <a:t>https://www.canadago4sport.com/Leadership/Head-and-Shoulders-Reverse</a:t>
            </a:r>
            <a:br>
              <a:rPr lang="en-CA" sz="2200" dirty="0"/>
            </a:br>
            <a:endParaRPr lang="en-US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99AC8-3632-40AA-A7F9-BFC64BE444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S H T K T K T K S H T N NOSE MOUTH EAR &amp; EYE (I had trouble </a:t>
            </a:r>
            <a:r>
              <a:rPr lang="en-CA" dirty="0">
                <a:sym typeface="Wingdings" panose="05000000000000000000" pitchFamily="2" charset="2"/>
              </a:rPr>
              <a:t>)</a:t>
            </a:r>
            <a:endParaRPr lang="en-CA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21100A-1101-4A69-B54F-C31390CE7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6F09DC-C0DA-4A0A-BFDA-6BC735E58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74</a:t>
            </a:fld>
            <a:endParaRPr lang="en-US"/>
          </a:p>
        </p:txBody>
      </p:sp>
      <p:pic>
        <p:nvPicPr>
          <p:cNvPr id="6" name="Online Media 5" title="Head and Shoulders Reverse">
            <a:hlinkClick r:id="" action="ppaction://media"/>
            <a:extLst>
              <a:ext uri="{FF2B5EF4-FFF2-40B4-BE49-F238E27FC236}">
                <a16:creationId xmlns:a16="http://schemas.microsoft.com/office/drawing/2014/main" id="{F33F3FD4-91B8-4FE3-A9CB-93474C7C7BF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202283" y="2728228"/>
            <a:ext cx="5787434" cy="32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4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BBE98-3CC2-418A-ADAC-4A68300CC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Active Furniture</a:t>
            </a:r>
            <a:br>
              <a:rPr lang="en-CA" b="1" dirty="0"/>
            </a:br>
            <a:r>
              <a:rPr lang="en-CA" sz="2200" b="1" dirty="0">
                <a:hlinkClick r:id="rId2"/>
              </a:rPr>
              <a:t>https://www.gophersport.com/pe/active-classroom?tag=seating</a:t>
            </a:r>
            <a:endParaRPr lang="en-US" sz="2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9D488-2A7B-49E2-A199-9045DA21DB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A46EDB-3B31-4CC5-97AD-5193D448D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B35CE1-DBC1-4EE9-941C-C74B67A17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7402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DA5BF-AD90-4939-A750-D8BEDE971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 err="1"/>
              <a:t>Swidget</a:t>
            </a:r>
            <a:br>
              <a:rPr lang="en-CA" dirty="0"/>
            </a:br>
            <a:r>
              <a:rPr lang="en-CA" sz="2200" dirty="0">
                <a:hlinkClick r:id="rId3"/>
              </a:rPr>
              <a:t>https://www.gophersport.com/pe/active-classroom/swidget-duo?item=13085</a:t>
            </a:r>
            <a:endParaRPr lang="en-US" dirty="0"/>
          </a:p>
        </p:txBody>
      </p:sp>
      <p:pic>
        <p:nvPicPr>
          <p:cNvPr id="6" name="Online Media 5" title="Swidget">
            <a:hlinkClick r:id="" action="ppaction://media"/>
            <a:extLst>
              <a:ext uri="{FF2B5EF4-FFF2-40B4-BE49-F238E27FC236}">
                <a16:creationId xmlns:a16="http://schemas.microsoft.com/office/drawing/2014/main" id="{78816DF3-2551-4201-AC88-AA18653C338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C47547-D487-4720-962F-20F234F10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50E94-6728-4C41-9818-B9BCF71B2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51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EA7F1-298D-4947-9B05-1278DC2DD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 err="1"/>
              <a:t>EmojED</a:t>
            </a:r>
            <a:r>
              <a:rPr lang="en-CA" b="1" dirty="0"/>
              <a:t> Pillows</a:t>
            </a:r>
            <a:br>
              <a:rPr lang="en-CA" dirty="0"/>
            </a:br>
            <a:r>
              <a:rPr lang="en-CA" sz="2200" dirty="0">
                <a:hlinkClick r:id="rId3"/>
              </a:rPr>
              <a:t>https://www.moving-minds.com/classroom/seating/emojied-seat-cushion</a:t>
            </a:r>
            <a:endParaRPr lang="en-US" dirty="0"/>
          </a:p>
        </p:txBody>
      </p:sp>
      <p:pic>
        <p:nvPicPr>
          <p:cNvPr id="6" name="Online Media 5" title="EmojEd Pillows">
            <a:hlinkClick r:id="" action="ppaction://media"/>
            <a:extLst>
              <a:ext uri="{FF2B5EF4-FFF2-40B4-BE49-F238E27FC236}">
                <a16:creationId xmlns:a16="http://schemas.microsoft.com/office/drawing/2014/main" id="{CAC2A636-7778-499B-AFF8-B2F5BE167B0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791135-E5D2-44D4-A2EA-DE31BD2ED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3C5527-18AD-4BF4-8B45-1218C395C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44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8FDED-66D7-4872-82E1-8CE34A474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Kore Wobble Chair</a:t>
            </a:r>
            <a:br>
              <a:rPr lang="en-CA" b="1" dirty="0"/>
            </a:br>
            <a:r>
              <a:rPr lang="en-CA" sz="2200" b="1" dirty="0">
                <a:hlinkClick r:id="rId3"/>
              </a:rPr>
              <a:t>https://www.gophersport.com/pe/active-classroom/kore-wobble-chairs?item=138964</a:t>
            </a:r>
            <a:endParaRPr lang="en-US" b="1" dirty="0"/>
          </a:p>
        </p:txBody>
      </p:sp>
      <p:pic>
        <p:nvPicPr>
          <p:cNvPr id="6" name="Online Media 5" title="Kore Wobble Chair">
            <a:hlinkClick r:id="" action="ppaction://media"/>
            <a:extLst>
              <a:ext uri="{FF2B5EF4-FFF2-40B4-BE49-F238E27FC236}">
                <a16:creationId xmlns:a16="http://schemas.microsoft.com/office/drawing/2014/main" id="{835E9729-7FD6-48A7-BDD4-775EEE95035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8189B8-EC48-4EB7-BC13-DA9BA0C81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39FE78-0A15-46B0-8D2D-74C9564B9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88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7F7C9-14F9-4CE4-8D98-C5A9AE914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Kore Adjustable Chair</a:t>
            </a:r>
            <a:br>
              <a:rPr lang="en-CA" dirty="0"/>
            </a:br>
            <a:r>
              <a:rPr lang="en-CA" sz="2200" dirty="0">
                <a:hlinkClick r:id="rId3"/>
              </a:rPr>
              <a:t>https://www.moving-minds.com/classroom/seating/kore-grow-with-me-wobble-chairs</a:t>
            </a:r>
            <a:endParaRPr lang="en-US" dirty="0"/>
          </a:p>
        </p:txBody>
      </p:sp>
      <p:pic>
        <p:nvPicPr>
          <p:cNvPr id="6" name="Online Media 5" title="Kore Adjustable Chair">
            <a:hlinkClick r:id="" action="ppaction://media"/>
            <a:extLst>
              <a:ext uri="{FF2B5EF4-FFF2-40B4-BE49-F238E27FC236}">
                <a16:creationId xmlns:a16="http://schemas.microsoft.com/office/drawing/2014/main" id="{A9C4B1E3-617D-4454-9631-6CDA9526C8D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0BADEA-5268-4914-A758-9435FB21B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FFD05E-7C64-495C-AE60-EC0F58701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9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C32A4-839A-49E3-8037-B60D8EB73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Dance—Everyone is a Dancer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C2FBE-8A2B-4255-8A5F-6A66FA606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Resources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https://www.gophersport.com/pe/dance?tg=1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Everybody Move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https://www.gophersport.com/pe/movement/everybody-move?item=6202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Samples </a:t>
            </a:r>
            <a:r>
              <a:rPr lang="en-US" sz="18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https://www.pinterest.ca/canadago4sport/dance/</a:t>
            </a:r>
            <a:r>
              <a:rPr lang="en-US" sz="18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Don</a:t>
            </a:r>
            <a:r>
              <a:rPr lang="en-CA" sz="1400" b="1" dirty="0"/>
              <a:t>`t Sit Still </a:t>
            </a:r>
            <a:r>
              <a:rPr lang="en-CA" sz="1400" dirty="0"/>
              <a:t>					</a:t>
            </a:r>
            <a:r>
              <a:rPr lang="en-CA" sz="1400" b="1" dirty="0"/>
              <a:t>Swimming Groove</a:t>
            </a:r>
            <a:endParaRPr lang="en-US" sz="1400" b="1" u="sng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u="sng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296300-7FC7-424E-88C0-160AF0229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194085-E523-4745-9208-E03976B69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8</a:t>
            </a:fld>
            <a:endParaRPr lang="en-US"/>
          </a:p>
        </p:txBody>
      </p:sp>
      <p:pic>
        <p:nvPicPr>
          <p:cNvPr id="6" name="Online Media 5" title="Don't Sit Still">
            <a:hlinkClick r:id="" action="ppaction://media"/>
            <a:extLst>
              <a:ext uri="{FF2B5EF4-FFF2-40B4-BE49-F238E27FC236}">
                <a16:creationId xmlns:a16="http://schemas.microsoft.com/office/drawing/2014/main" id="{A2E97B0B-01DD-4612-9781-A5CE15B9A34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1287024" y="3429000"/>
            <a:ext cx="4732841" cy="2662223"/>
          </a:xfrm>
          <a:prstGeom prst="rect">
            <a:avLst/>
          </a:prstGeom>
        </p:spPr>
      </p:pic>
      <p:pic>
        <p:nvPicPr>
          <p:cNvPr id="7" name="Online Media 6" title="Swimming GROOVE">
            <a:hlinkClick r:id="" action="ppaction://media"/>
            <a:extLst>
              <a:ext uri="{FF2B5EF4-FFF2-40B4-BE49-F238E27FC236}">
                <a16:creationId xmlns:a16="http://schemas.microsoft.com/office/drawing/2014/main" id="{47DE6893-89AD-434F-873B-A05FD7160782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8"/>
          <a:stretch>
            <a:fillRect/>
          </a:stretch>
        </p:blipFill>
        <p:spPr>
          <a:xfrm>
            <a:off x="6620959" y="3428999"/>
            <a:ext cx="4732841" cy="266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8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A369A-3E17-41B3-9AF9-BBB41A65C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Ergo </a:t>
            </a:r>
            <a:r>
              <a:rPr lang="en-CA" b="1" dirty="0" err="1"/>
              <a:t>Ergo</a:t>
            </a:r>
            <a:br>
              <a:rPr lang="en-CA" b="1" dirty="0"/>
            </a:br>
            <a:r>
              <a:rPr lang="en-CA" sz="2200" b="1" dirty="0">
                <a:hlinkClick r:id="rId3"/>
              </a:rPr>
              <a:t>https://www.moving-minds.com/classroom/seating/ergoergo</a:t>
            </a:r>
            <a:endParaRPr lang="en-US" dirty="0"/>
          </a:p>
        </p:txBody>
      </p:sp>
      <p:pic>
        <p:nvPicPr>
          <p:cNvPr id="6" name="Online Media 5" title="ErgoErgo">
            <a:hlinkClick r:id="" action="ppaction://media"/>
            <a:extLst>
              <a:ext uri="{FF2B5EF4-FFF2-40B4-BE49-F238E27FC236}">
                <a16:creationId xmlns:a16="http://schemas.microsoft.com/office/drawing/2014/main" id="{5E04AB5C-C52B-4ED9-A8C0-12B7276AF49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F17BC-C922-4E75-8D9A-DE3E23796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CBB3CF-7A6C-4647-A3A6-B3821144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4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BE29D-88E7-46D5-8982-040C827B8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 err="1"/>
              <a:t>ShiftED</a:t>
            </a:r>
            <a:r>
              <a:rPr lang="en-CA" b="1" dirty="0"/>
              <a:t> Seat</a:t>
            </a:r>
            <a:br>
              <a:rPr lang="en-CA" dirty="0"/>
            </a:br>
            <a:r>
              <a:rPr lang="en-CA" sz="2200" dirty="0">
                <a:hlinkClick r:id="rId3"/>
              </a:rPr>
              <a:t>https://www.moving-minds.com/classroom/seating/shifted-active-seat</a:t>
            </a:r>
            <a:endParaRPr lang="en-US" sz="2200" dirty="0"/>
          </a:p>
        </p:txBody>
      </p:sp>
      <p:pic>
        <p:nvPicPr>
          <p:cNvPr id="6" name="Online Media 5" title="ShiftED Seat">
            <a:hlinkClick r:id="" action="ppaction://media"/>
            <a:extLst>
              <a:ext uri="{FF2B5EF4-FFF2-40B4-BE49-F238E27FC236}">
                <a16:creationId xmlns:a16="http://schemas.microsoft.com/office/drawing/2014/main" id="{8812FAD1-7055-4C16-9D4D-38379050CBC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27CCE8-FA56-4F63-83D3-E4FA1BAA0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DE0F55-3BDC-4300-9DCD-2A47840F3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72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50B93-1D31-4256-99A5-28B6FFE60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Study Rocker</a:t>
            </a:r>
            <a:br>
              <a:rPr lang="en-CA" dirty="0"/>
            </a:br>
            <a:r>
              <a:rPr lang="en-CA" sz="2200" dirty="0">
                <a:hlinkClick r:id="rId3"/>
              </a:rPr>
              <a:t>https://www.moving-minds.com/classroom/seating/studyrocker-floor-chair</a:t>
            </a:r>
            <a:endParaRPr lang="en-US" dirty="0"/>
          </a:p>
        </p:txBody>
      </p:sp>
      <p:pic>
        <p:nvPicPr>
          <p:cNvPr id="6" name="Online Media 5" title="Study Rocker">
            <a:hlinkClick r:id="" action="ppaction://media"/>
            <a:extLst>
              <a:ext uri="{FF2B5EF4-FFF2-40B4-BE49-F238E27FC236}">
                <a16:creationId xmlns:a16="http://schemas.microsoft.com/office/drawing/2014/main" id="{98FF1F8F-3213-4D91-A527-AE62F8D254F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B791D2-B056-4AE1-B216-8936861D0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FF27BB-4409-4248-80D6-5EFF0F98D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21B6E-8F86-430C-8ADA-2B1AD94AE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Saddled Desk</a:t>
            </a:r>
            <a:br>
              <a:rPr lang="en-CA" dirty="0"/>
            </a:br>
            <a:r>
              <a:rPr lang="en-CA" sz="2200" dirty="0">
                <a:hlinkClick r:id="rId3"/>
              </a:rPr>
              <a:t>https://www.moving-minds.com/classroom/seating/saddled-active-desk-chair</a:t>
            </a:r>
            <a:endParaRPr lang="en-US" dirty="0"/>
          </a:p>
        </p:txBody>
      </p:sp>
      <p:pic>
        <p:nvPicPr>
          <p:cNvPr id="6" name="Online Media 5" title="SaddlED Desk">
            <a:hlinkClick r:id="" action="ppaction://media"/>
            <a:extLst>
              <a:ext uri="{FF2B5EF4-FFF2-40B4-BE49-F238E27FC236}">
                <a16:creationId xmlns:a16="http://schemas.microsoft.com/office/drawing/2014/main" id="{D3D14B04-BD9A-48B0-9B46-C596E51DD1A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93BA1F-427C-4665-9D80-7E9C59A9E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A262D4-A9E7-4DEB-819B-E3E589281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80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D55FB-17AD-4EC7-93E0-7EDA0C0BB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Revolve Active Seat</a:t>
            </a:r>
            <a:br>
              <a:rPr lang="en-CA" dirty="0"/>
            </a:br>
            <a:r>
              <a:rPr lang="en-CA" sz="2200" dirty="0">
                <a:hlinkClick r:id="rId3"/>
              </a:rPr>
              <a:t>https://www.moving-minds.com/classroom/seating/revolve-active-seat</a:t>
            </a:r>
            <a:endParaRPr lang="en-US" dirty="0"/>
          </a:p>
        </p:txBody>
      </p:sp>
      <p:pic>
        <p:nvPicPr>
          <p:cNvPr id="6" name="Online Media 5" title="Revolve Active Seat">
            <a:hlinkClick r:id="" action="ppaction://media"/>
            <a:extLst>
              <a:ext uri="{FF2B5EF4-FFF2-40B4-BE49-F238E27FC236}">
                <a16:creationId xmlns:a16="http://schemas.microsoft.com/office/drawing/2014/main" id="{EDD491F3-636F-4F08-A599-36E6AC59B5A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62A6E6-E5D1-46BE-A841-AFEDC78A0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2736C-007F-4494-954C-2B5CDB850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6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A5AEB-D086-4908-8E79-500B5BC8D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 err="1"/>
              <a:t>TiltED</a:t>
            </a:r>
            <a:br>
              <a:rPr lang="en-CA" dirty="0"/>
            </a:br>
            <a:r>
              <a:rPr lang="en-CA" sz="2200" dirty="0">
                <a:hlinkClick r:id="rId3"/>
              </a:rPr>
              <a:t>https://www.moving-minds.com/classroom/seating/tilted-seat</a:t>
            </a:r>
            <a:endParaRPr lang="en-US" dirty="0"/>
          </a:p>
        </p:txBody>
      </p:sp>
      <p:pic>
        <p:nvPicPr>
          <p:cNvPr id="6" name="Online Media 5" title="TiltEd">
            <a:hlinkClick r:id="" action="ppaction://media"/>
            <a:extLst>
              <a:ext uri="{FF2B5EF4-FFF2-40B4-BE49-F238E27FC236}">
                <a16:creationId xmlns:a16="http://schemas.microsoft.com/office/drawing/2014/main" id="{534A7F93-1D96-40A9-AE9F-DE1E93AEEEA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D45C1E-4A20-424C-8D36-28FBFC24F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C6FD4A-6B3D-4D9C-98DC-C3F4A51A8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2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F2760-4E8D-4286-946D-F298FDB13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Tim Scott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5B3E8-AAB9-49D3-AF48-357280D9C7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Numbers</a:t>
            </a:r>
          </a:p>
          <a:p>
            <a:r>
              <a:rPr lang="en-CA" dirty="0"/>
              <a:t>Rough/Smooth</a:t>
            </a:r>
          </a:p>
          <a:p>
            <a:r>
              <a:rPr lang="en-CA" dirty="0"/>
              <a:t>Material—plastic…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D54376-6874-4693-A188-EDB3F8E81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8B849-1936-4187-B7B5-0AD5265DA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86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EBFECA-FA0E-4886-BCCC-13337BAFF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553" y="1825625"/>
            <a:ext cx="6054839" cy="294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4052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F2760-4E8D-4286-946D-F298FDB13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Tim Scott Continued</a:t>
            </a:r>
            <a:endParaRPr lang="en-US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39C9B6E-05D4-4EAE-92E3-03509B70B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242" y="1450080"/>
            <a:ext cx="8248206" cy="472688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D54376-6874-4693-A188-EDB3F8E81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8B849-1936-4187-B7B5-0AD5265DA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95608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F2760-4E8D-4286-946D-F298FDB13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Tim Scott Continued</a:t>
            </a:r>
            <a:endParaRPr lang="en-US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E27992B-361F-4EF5-8D45-281F5BBAB2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907" y="1690688"/>
            <a:ext cx="2524477" cy="408679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D54376-6874-4693-A188-EDB3F8E81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8B849-1936-4187-B7B5-0AD5265DA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88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422513-1755-4502-B52B-DA02DC9C9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885" y="1781727"/>
            <a:ext cx="2262646" cy="408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7165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3F976-9A73-4423-B626-DBE4F4789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Other Suggestions?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1B6A4-21C0-4B31-8266-2BC9B8670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8847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CA" dirty="0"/>
          </a:p>
          <a:p>
            <a:r>
              <a:rPr lang="en-CA" dirty="0"/>
              <a:t>Tim Scott</a:t>
            </a:r>
          </a:p>
          <a:p>
            <a:pPr lvl="1"/>
            <a:r>
              <a:rPr lang="en-US" dirty="0">
                <a:hlinkClick r:id="rId2"/>
              </a:rPr>
              <a:t>https://drive.google.com/drive/folders/13-oJcbZvJUk4Ft1eeLvgMtgxZVeOHU04</a:t>
            </a:r>
            <a:endParaRPr lang="en-US" dirty="0"/>
          </a:p>
          <a:p>
            <a:pPr lvl="2"/>
            <a:r>
              <a:rPr lang="en-CA" dirty="0"/>
              <a:t>Cardio Desk Drumming</a:t>
            </a:r>
          </a:p>
          <a:p>
            <a:pPr lvl="2"/>
            <a:r>
              <a:rPr lang="en-CA" dirty="0"/>
              <a:t>Heads or Tails</a:t>
            </a:r>
          </a:p>
          <a:p>
            <a:pPr lvl="2"/>
            <a:r>
              <a:rPr lang="en-CA" dirty="0"/>
              <a:t>RPS </a:t>
            </a:r>
            <a:r>
              <a:rPr lang="en-CA" dirty="0" err="1"/>
              <a:t>vrs</a:t>
            </a:r>
            <a:r>
              <a:rPr lang="en-CA" dirty="0"/>
              <a:t> the teacher (or show with odds and evens)</a:t>
            </a:r>
          </a:p>
          <a:p>
            <a:pPr lvl="2"/>
            <a:r>
              <a:rPr lang="en-CA" dirty="0"/>
              <a:t>Who is moving (frozen internet)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Pick a favourite and describe</a:t>
            </a:r>
          </a:p>
          <a:p>
            <a:pPr lvl="2"/>
            <a:r>
              <a:rPr lang="en-US" dirty="0"/>
              <a:t>Exercise gif—be respectful</a:t>
            </a:r>
          </a:p>
          <a:p>
            <a:pPr lvl="2"/>
            <a:r>
              <a:rPr lang="en-CA" dirty="0"/>
              <a:t>Be respectful of your time, sleep, health…</a:t>
            </a:r>
          </a:p>
          <a:p>
            <a:pPr lvl="2"/>
            <a:r>
              <a:rPr lang="en-CA" dirty="0"/>
              <a:t>Share (use students)</a:t>
            </a:r>
          </a:p>
          <a:p>
            <a:r>
              <a:rPr lang="en-US" dirty="0"/>
              <a:t>Ontario Physical Literacy Summit (OPLS)—Fall 2022</a:t>
            </a:r>
          </a:p>
          <a:p>
            <a:pPr lvl="1"/>
            <a:r>
              <a:rPr lang="en-US" dirty="0">
                <a:hlinkClick r:id="rId3"/>
              </a:rPr>
              <a:t>https://www.ontariophysicalliteracysummit.org/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573ADE-EB92-4F63-A653-7E168CD41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2771E5-A42F-4278-9A9F-1BA352237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142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0B44C-BE00-4A65-AF7E-15ABCB32A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Secret Dancers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4C003-2217-4AF3-805C-2478CC1ED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Secret dancers (2) with detective (1) in the middle—switch moves at least every 15 seconds.</a:t>
            </a:r>
          </a:p>
          <a:p>
            <a:r>
              <a:rPr lang="en-US" sz="1800" dirty="0"/>
              <a:t>From: </a:t>
            </a:r>
            <a:r>
              <a:rPr lang="en-US" sz="1800" dirty="0">
                <a:hlinkClick r:id="rId2"/>
              </a:rPr>
              <a:t>Fair &amp; Square, CIRA Ontario</a:t>
            </a:r>
            <a:endParaRPr lang="en-US" sz="1800" dirty="0"/>
          </a:p>
          <a:p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1F4AE9-D14A-4CA8-98D8-EE2138B98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A7542B-F232-4548-B0B2-65D66D404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0668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5162D-DAD9-4677-B935-4395456BA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Web Resources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1118F-D7AB-4B8E-96C5-701F6420F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Canadago4sport:</a:t>
            </a:r>
          </a:p>
          <a:p>
            <a:pPr lvl="1"/>
            <a:r>
              <a:rPr lang="en-CA" dirty="0"/>
              <a:t>800+ game docs </a:t>
            </a:r>
            <a:r>
              <a:rPr lang="en-CA"/>
              <a:t>and 350</a:t>
            </a:r>
            <a:r>
              <a:rPr lang="en-CA" dirty="0"/>
              <a:t>+ game videos</a:t>
            </a:r>
            <a:endParaRPr lang="en-US" dirty="0"/>
          </a:p>
          <a:p>
            <a:pPr lvl="2"/>
            <a:r>
              <a:rPr lang="en-CA" u="sng" dirty="0">
                <a:hlinkClick r:id="rId2"/>
              </a:rPr>
              <a:t>www.canadago4sport.com</a:t>
            </a:r>
            <a:endParaRPr lang="en-CA" u="sng" dirty="0"/>
          </a:p>
          <a:p>
            <a:r>
              <a:rPr lang="en-CA" dirty="0"/>
              <a:t>Gopher Sport:</a:t>
            </a:r>
          </a:p>
          <a:p>
            <a:pPr lvl="1"/>
            <a:r>
              <a:rPr lang="en-US" dirty="0"/>
              <a:t>Order from hundreds of equipment ideas.</a:t>
            </a:r>
          </a:p>
          <a:p>
            <a:pPr lvl="2"/>
            <a:r>
              <a:rPr lang="en-US" dirty="0">
                <a:hlinkClick r:id="rId3"/>
              </a:rPr>
              <a:t>https://www.gophersport.com/</a:t>
            </a:r>
            <a:endParaRPr lang="en-US" dirty="0"/>
          </a:p>
          <a:p>
            <a:pPr lvl="1"/>
            <a:r>
              <a:rPr lang="en-US" dirty="0"/>
              <a:t>Unconditional 100% satisfaction guarantee</a:t>
            </a:r>
          </a:p>
          <a:p>
            <a:pPr lvl="2"/>
            <a:r>
              <a:rPr lang="en-CA" dirty="0"/>
              <a:t>Your satisfaction is our #1 concern! If you are not satisfied with any product you buy from us, we'll simply replace it or refund your money. No questions. No hassles. No exclusions. No kidding!</a:t>
            </a:r>
            <a:endParaRPr lang="en-US" dirty="0"/>
          </a:p>
          <a:p>
            <a:pPr lvl="3"/>
            <a:endParaRPr lang="en-CA" u="sng" dirty="0"/>
          </a:p>
          <a:p>
            <a:pPr lvl="2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B0B285-544E-472E-B48D-FEB652636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90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4D7DBB-883F-4051-AF4E-8AF611843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</p:spTree>
    <p:extLst>
      <p:ext uri="{BB962C8B-B14F-4D97-AF65-F5344CB8AC3E}">
        <p14:creationId xmlns:p14="http://schemas.microsoft.com/office/powerpoint/2010/main" val="323303061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D5C02-F8CD-49B1-9BEE-A5ECF9D50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Pinterest and YouTube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D999B-CCEB-48A7-A344-559052635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endParaRPr lang="en-US" dirty="0"/>
          </a:p>
          <a:p>
            <a:pPr lvl="1"/>
            <a:r>
              <a:rPr lang="en-CA" dirty="0"/>
              <a:t>Pinterest:</a:t>
            </a:r>
            <a:endParaRPr lang="en-US" dirty="0"/>
          </a:p>
          <a:p>
            <a:pPr lvl="2"/>
            <a:r>
              <a:rPr lang="en-CA" dirty="0"/>
              <a:t>24 boards, and 800+ pins</a:t>
            </a:r>
            <a:endParaRPr lang="en-US" dirty="0"/>
          </a:p>
          <a:p>
            <a:pPr lvl="2"/>
            <a:r>
              <a:rPr lang="en-CA" dirty="0"/>
              <a:t>Follow at </a:t>
            </a:r>
            <a:r>
              <a:rPr lang="en-US" u="sng" dirty="0">
                <a:hlinkClick r:id="rId2"/>
              </a:rPr>
              <a:t>https://www.pinterest.ca/canadago4sport/</a:t>
            </a:r>
            <a:endParaRPr lang="en-US" dirty="0"/>
          </a:p>
          <a:p>
            <a:pPr lvl="1"/>
            <a:r>
              <a:rPr lang="en-US" dirty="0"/>
              <a:t>YouTube: </a:t>
            </a:r>
          </a:p>
          <a:p>
            <a:pPr lvl="2"/>
            <a:r>
              <a:rPr lang="en-US" dirty="0"/>
              <a:t>500+ videos</a:t>
            </a:r>
          </a:p>
          <a:p>
            <a:pPr lvl="2"/>
            <a:r>
              <a:rPr lang="en-US" dirty="0"/>
              <a:t>Subscribe at </a:t>
            </a:r>
            <a:r>
              <a:rPr lang="en-US" u="sng" dirty="0">
                <a:hlinkClick r:id="rId3"/>
              </a:rPr>
              <a:t>https://www.youtube.com/c/canadago4sport/</a:t>
            </a:r>
            <a:endParaRPr lang="en-US" u="sng" dirty="0"/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9B4A3-558B-462E-BDA7-6C4854174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91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3F35B-7D5D-42B4-9F75-DF4374CD3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</p:spTree>
    <p:extLst>
      <p:ext uri="{BB962C8B-B14F-4D97-AF65-F5344CB8AC3E}">
        <p14:creationId xmlns:p14="http://schemas.microsoft.com/office/powerpoint/2010/main" val="167889759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E53CB-B9DE-4ED0-AB8C-EF8286979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Social Media and Further Questions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93E40-A209-4707-85DF-C53AFFFD6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endParaRPr lang="en-US" dirty="0"/>
          </a:p>
          <a:p>
            <a:pPr lvl="1"/>
            <a:r>
              <a:rPr lang="en-US" dirty="0"/>
              <a:t>Twitter &amp; Instagram: </a:t>
            </a:r>
          </a:p>
          <a:p>
            <a:pPr lvl="2"/>
            <a:r>
              <a:rPr lang="en-US" dirty="0"/>
              <a:t>Tuesdays &amp; Thursdays (sometimes other days) posts</a:t>
            </a:r>
          </a:p>
          <a:p>
            <a:pPr lvl="2"/>
            <a:r>
              <a:rPr lang="en-US" dirty="0"/>
              <a:t>Follow at</a:t>
            </a:r>
            <a:r>
              <a:rPr lang="en-US" b="1" dirty="0"/>
              <a:t> </a:t>
            </a:r>
            <a:r>
              <a:rPr lang="en-US" dirty="0"/>
              <a:t>@canadago4sport</a:t>
            </a:r>
          </a:p>
          <a:p>
            <a:pPr lvl="1"/>
            <a:r>
              <a:rPr lang="en-US" dirty="0"/>
              <a:t>Love to hear from you:</a:t>
            </a:r>
          </a:p>
          <a:p>
            <a:pPr lvl="2"/>
            <a:r>
              <a:rPr lang="en-US" dirty="0"/>
              <a:t>JOHNBYL50@gmail.com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D621CE-1307-4404-8785-525FE1FE2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92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791DC5-CC33-47B1-AD26-2B23E4E37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</p:spTree>
    <p:extLst>
      <p:ext uri="{BB962C8B-B14F-4D97-AF65-F5344CB8AC3E}">
        <p14:creationId xmlns:p14="http://schemas.microsoft.com/office/powerpoint/2010/main" val="267871058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67D3A-8091-4F06-8890-94BFCAF7D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With thanks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65A1C-5D7C-45DF-91F8-E4A82FE7B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n-CA" sz="3600" dirty="0"/>
          </a:p>
          <a:p>
            <a:pPr algn="ctr"/>
            <a:r>
              <a:rPr lang="en-CA" sz="3600" dirty="0"/>
              <a:t>To all of the wonderful people </a:t>
            </a:r>
          </a:p>
          <a:p>
            <a:pPr marL="0" indent="0" algn="ctr">
              <a:buNone/>
            </a:pPr>
            <a:r>
              <a:rPr lang="en-CA" sz="3600" dirty="0"/>
              <a:t>who inspire each other </a:t>
            </a:r>
          </a:p>
          <a:p>
            <a:pPr marL="0" indent="0" algn="ctr">
              <a:buNone/>
            </a:pPr>
            <a:r>
              <a:rPr lang="en-CA" sz="3600" dirty="0"/>
              <a:t>at conferences and other places!</a:t>
            </a:r>
          </a:p>
          <a:p>
            <a:pPr marL="0" indent="0" algn="ctr">
              <a:buNone/>
            </a:pPr>
            <a:endParaRPr lang="en-CA" sz="3600" dirty="0"/>
          </a:p>
          <a:p>
            <a:pPr algn="ctr"/>
            <a:r>
              <a:rPr lang="en-CA" sz="3600" dirty="0"/>
              <a:t>To Gopher Sport</a:t>
            </a:r>
            <a:r>
              <a:rPr lang="en-US" sz="3600" dirty="0"/>
              <a:t> </a:t>
            </a:r>
          </a:p>
          <a:p>
            <a:pPr marL="0" indent="0" algn="ctr">
              <a:buNone/>
            </a:pPr>
            <a:r>
              <a:rPr lang="en-US" sz="3600" dirty="0"/>
              <a:t>for their innovative products </a:t>
            </a:r>
          </a:p>
          <a:p>
            <a:pPr marL="0" indent="0" algn="ctr">
              <a:buNone/>
            </a:pPr>
            <a:r>
              <a:rPr lang="en-US" sz="3600" dirty="0"/>
              <a:t>and high quality equipment!</a:t>
            </a:r>
            <a:endParaRPr lang="en-CA" sz="3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73CE12-8467-4542-9CE0-C5FF698E9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BFB91A-E118-42D2-B87F-496199E97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9985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1F848-CF5B-4B6E-AE95-70A513443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Download slides at: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FB2D6-85F1-427E-8FB6-728FD94FE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CA" dirty="0"/>
          </a:p>
          <a:p>
            <a:pPr marL="0" indent="0" algn="ctr">
              <a:buNone/>
            </a:pPr>
            <a:endParaRPr lang="en-CA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https://www.canadago4sport.com/conferences-and-workshops</a:t>
            </a:r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3EE27A-DF08-4AEC-A1A7-77B7A8581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9496C3-B115-4A3B-BDDD-E3C62296C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0474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11034</TotalTime>
  <Words>3730</Words>
  <Application>Microsoft Office PowerPoint</Application>
  <PresentationFormat>Widescreen</PresentationFormat>
  <Paragraphs>412</Paragraphs>
  <Slides>94</Slides>
  <Notes>0</Notes>
  <HiddenSlides>0</HiddenSlides>
  <MMClips>53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101" baseType="lpstr">
      <vt:lpstr>Arial</vt:lpstr>
      <vt:lpstr>brandon-grot-w01-light</vt:lpstr>
      <vt:lpstr>Calibri</vt:lpstr>
      <vt:lpstr>Calibri Light</vt:lpstr>
      <vt:lpstr>Symbol</vt:lpstr>
      <vt:lpstr>Times New Roman</vt:lpstr>
      <vt:lpstr>Office Theme</vt:lpstr>
      <vt:lpstr>What do you Expect: Physical Education &amp; Cross Curricular Ideas?</vt:lpstr>
      <vt:lpstr>What are we Doing Anyways?</vt:lpstr>
      <vt:lpstr>Health Pandemic</vt:lpstr>
      <vt:lpstr>Borg Exertion Scale</vt:lpstr>
      <vt:lpstr>Went for a run two days ago</vt:lpstr>
      <vt:lpstr>PowerPoint Presentation</vt:lpstr>
      <vt:lpstr>Suggestions</vt:lpstr>
      <vt:lpstr>Dance—Everyone is a Dancer</vt:lpstr>
      <vt:lpstr>Secret Dancers</vt:lpstr>
      <vt:lpstr>Daily Physical Activity (DPA)</vt:lpstr>
      <vt:lpstr>Dance Pl3y https://www.dancepl3y.com/ </vt:lpstr>
      <vt:lpstr>PowerPoint Presentation</vt:lpstr>
      <vt:lpstr>National Ballet School Megan Ferris OPLS 2021 Let’s do it </vt:lpstr>
      <vt:lpstr>PowerPoint Presentation</vt:lpstr>
      <vt:lpstr>PowerPoint Presentation</vt:lpstr>
      <vt:lpstr>PowerPoint Presentation</vt:lpstr>
      <vt:lpstr>True/False Tag https://www.canadago4sport.com/Numeracy/True-and-False</vt:lpstr>
      <vt:lpstr>Numeracy</vt:lpstr>
      <vt:lpstr>Even and Odd With Wall Sit and Run https://www.canadago4sport.com/Numeracy/Even-and-Odd-With-Wall-Sit-and-Run</vt:lpstr>
      <vt:lpstr>Quick Count Relay https://www.canadago4sport.com/Numeracy/Quick-Count-Relay</vt:lpstr>
      <vt:lpstr>Odd Even Tag https://www.canadago4sport.com/Numeracy/Odd-Even-Tag</vt:lpstr>
      <vt:lpstr>Ding Dong 7 https://www.canadago4sport.com/Numeracy/Ding-Dong-7</vt:lpstr>
      <vt:lpstr>21 Pilots Sorry no video yet</vt:lpstr>
      <vt:lpstr>Paint Palette Relay https://www.canadago4sport.com/Numeracy/Paint-Pallette-Relay</vt:lpstr>
      <vt:lpstr>Tag and Add (also multiply, divide, subtract +/-) https://www.canadago4sport.com/Numeracy/Tag-and-Add</vt:lpstr>
      <vt:lpstr>Squared Off https://www.canadago4sport.com/Numeracy/Squared-Out</vt:lpstr>
      <vt:lpstr>Squared Off Bean Bag Toss https://www.canadago4sport.com/Target1/Squared-Out-Toss-Instructions</vt:lpstr>
      <vt:lpstr>Connecting Four</vt:lpstr>
      <vt:lpstr>Connect Four Up https://www.canadago4sport.com/Numeracy/Connect-Four-Up </vt:lpstr>
      <vt:lpstr>Connecting Five in a Row (Could use large checker board…)</vt:lpstr>
      <vt:lpstr>Active Checkers https://www.canadago4sport.com/Numeracy/Active-Checkers</vt:lpstr>
      <vt:lpstr>Number Sequence (use playing cards instead of spots) https://www.canadago4sport.com/Numeracy/Number-Sequence-Relay</vt:lpstr>
      <vt:lpstr>Human Tic Tac Toe</vt:lpstr>
      <vt:lpstr>Human Tic Tac Toe https://www.canadago4sport.com/Numeracy/Human-Tic-Tac-Toe-in-Order Also Choose</vt:lpstr>
      <vt:lpstr>Toppletubes https://www.gophersport.com/search-unbxd?q=toppletubes</vt:lpstr>
      <vt:lpstr>Numbering</vt:lpstr>
      <vt:lpstr>StrykN the Pins: Inhibitory Control https://www.canadago4sport.com/Numeracy/StrykeN-the-Pins</vt:lpstr>
      <vt:lpstr>StrykN the Pins Over 50: Working Memory https://www.canadago4sport.com/Numeracy/StrykeN-the-Pins-to-Over-50</vt:lpstr>
      <vt:lpstr>StrykN the Pins to Exactly 40: Cognitive Flexibility https://www.canadago4sport.com/Numeracy/StrykeN-the-Pins-to-Exactly-40</vt:lpstr>
      <vt:lpstr>Topple a Specific Number (Could use playing cards—add suit or colour)  https://www.canadago4sport.com/Numeracy/Topple-Specific-Number</vt:lpstr>
      <vt:lpstr>Topple Numbers in Sequence (Could use playing cards—add suit/colour)  https://www.canadago4sport.com/Numeracy/Topple-Tube-Number-Sequence</vt:lpstr>
      <vt:lpstr>Tic Tac Toe No Grid Instructions  (Use ToppleTubes instead of Rubber Bars) https://www.canadago4sport.com/Numeracy/Tic-Tac-Toe--No-Grid-Instructions </vt:lpstr>
      <vt:lpstr>Pushup Tic Tac Toe  (Use ToppleTubes instead of Bean Bags…) https://www.canadago4sport.com/Numeracy/Tic-Tac-Toe%E2%80%94No-Grid-With-Push-Up</vt:lpstr>
      <vt:lpstr>Tic Tac Toe No Grid Relay https://www.canadago4sport.com/Numeracy/Tic-Tac-Toe%E2%80%94No-Grid-Relay</vt:lpstr>
      <vt:lpstr>Literacy</vt:lpstr>
      <vt:lpstr>Lettering Two sets of ToppleTubes (48) lettered as following on the blue end of the ToppleTubes--number before the letter indicates how many ToppleTubes should have that number, and all letters are worth one (1) point unless otherwise noted:</vt:lpstr>
      <vt:lpstr>Word Relay https://www.canadago4sport.com/Leadership/Word-Relay </vt:lpstr>
      <vt:lpstr>Nutrition--Canada’s Food Guide</vt:lpstr>
      <vt:lpstr>Balanced Plate https://www.canadago4sport.com/Nutrition/Balanced-Plates</vt:lpstr>
      <vt:lpstr>PowerPoint Presentation</vt:lpstr>
      <vt:lpstr>Gather Balanced Meals from the Farm https://www.canadago4sport.com/Nutrition/Gather-Balanced-Meals-from-the-Farm</vt:lpstr>
      <vt:lpstr>PowerPoint Presentation</vt:lpstr>
      <vt:lpstr>Food Run https://www.canadago4sport.com/Nutrition/Food-Run</vt:lpstr>
      <vt:lpstr>PowerPoint Presentation</vt:lpstr>
      <vt:lpstr>RPS for a Balanced Meal or two… https://www.canadago4sport.com/Nutrition/RPS-for-a-Balanced-Meal</vt:lpstr>
      <vt:lpstr>Gathering a Healthy Meal https://www.canadago4sport.com/Nutrition/Gathering-A-Healthy-Meal</vt:lpstr>
      <vt:lpstr>Gopher Equipment</vt:lpstr>
      <vt:lpstr>Scavenger Hunt https://drive.google.com/file/d/1fcXBksG5a_3Bnb-13LwpxVTDz3d3csz1/view</vt:lpstr>
      <vt:lpstr>Leadership Games</vt:lpstr>
      <vt:lpstr>Tip the Bucket  https://www.canadago4sport.com/Leadership/Tip-the-Bucket</vt:lpstr>
      <vt:lpstr>Carry and Drop the Bean Bag  https://www.canadago4sport.com/Leadership/Carry-and-Drop-the-Bean-Bags</vt:lpstr>
      <vt:lpstr>Cooperative Writing  https://www.canadago4sport.com/Leadership/Cooperative-Writing</vt:lpstr>
      <vt:lpstr>Cooperative Maze https://www.canadago4sport.com/Leadership/Cooperative-Maze</vt:lpstr>
      <vt:lpstr>Architect  https://www.canadago4sport.com/Leadership/Architect</vt:lpstr>
      <vt:lpstr>Simon Says  https://www.canadago4sport.com/Leadership/Simon-Says</vt:lpstr>
      <vt:lpstr>Simon Says do Previous  https://www.canadago4sport.com/Leadership/Simon-Says-Do-Previous</vt:lpstr>
      <vt:lpstr>Simon Says do Opposite  https://www.canadago4sport.com/Leadership/Simon-Says-Do-Opposite</vt:lpstr>
      <vt:lpstr>Ying Yang You Instructions  https://www.canadago4sport.com/Leadership/Ying-Yang-You-Instructions</vt:lpstr>
      <vt:lpstr>Ying Yang You Slow  https://www.canadago4sport.com/Leadership/Ying-Yang-You-Slow</vt:lpstr>
      <vt:lpstr>Ying Yang You Faster  https://www.canadago4sport.com/Leadership/Ying-Yang-You-Faster</vt:lpstr>
      <vt:lpstr>Ying Yang You Back  https://www.canadago4sport.com/Leadership/Ying-Yang-You-Back</vt:lpstr>
      <vt:lpstr>Head and Shoulders Slow https://www.canadago4sport.com/Leadership/Head-and-Shoulders-Slow</vt:lpstr>
      <vt:lpstr>Head and Shoulders Fast https://www.canadago4sport.com/Leadership/Head-and-Shoulders-Fast</vt:lpstr>
      <vt:lpstr>Head and Shoulders Reverse Order https://www.canadago4sport.com/Leadership/Head-and-Shoulders-Reverse </vt:lpstr>
      <vt:lpstr>Active Furniture https://www.gophersport.com/pe/active-classroom?tag=seating</vt:lpstr>
      <vt:lpstr>Swidget https://www.gophersport.com/pe/active-classroom/swidget-duo?item=13085</vt:lpstr>
      <vt:lpstr>EmojED Pillows https://www.moving-minds.com/classroom/seating/emojied-seat-cushion</vt:lpstr>
      <vt:lpstr>Kore Wobble Chair https://www.gophersport.com/pe/active-classroom/kore-wobble-chairs?item=138964</vt:lpstr>
      <vt:lpstr>Kore Adjustable Chair https://www.moving-minds.com/classroom/seating/kore-grow-with-me-wobble-chairs</vt:lpstr>
      <vt:lpstr>Ergo Ergo https://www.moving-minds.com/classroom/seating/ergoergo</vt:lpstr>
      <vt:lpstr>ShiftED Seat https://www.moving-minds.com/classroom/seating/shifted-active-seat</vt:lpstr>
      <vt:lpstr>Study Rocker https://www.moving-minds.com/classroom/seating/studyrocker-floor-chair</vt:lpstr>
      <vt:lpstr>Saddled Desk https://www.moving-minds.com/classroom/seating/saddled-active-desk-chair</vt:lpstr>
      <vt:lpstr>Revolve Active Seat https://www.moving-minds.com/classroom/seating/revolve-active-seat</vt:lpstr>
      <vt:lpstr>TiltED https://www.moving-minds.com/classroom/seating/tilted-seat</vt:lpstr>
      <vt:lpstr>Tim Scott</vt:lpstr>
      <vt:lpstr>Tim Scott Continued</vt:lpstr>
      <vt:lpstr>Tim Scott Continued</vt:lpstr>
      <vt:lpstr>Other Suggestions?</vt:lpstr>
      <vt:lpstr>Web Resources</vt:lpstr>
      <vt:lpstr>Pinterest and YouTube</vt:lpstr>
      <vt:lpstr>Social Media and Further Questions</vt:lpstr>
      <vt:lpstr>With thanks</vt:lpstr>
      <vt:lpstr>Download slides at: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Activities and Equipment Kits for More Individualized Physical Health Education at School or at Home K-6</dc:title>
  <dc:creator>John Byl</dc:creator>
  <cp:lastModifiedBy>John Byl</cp:lastModifiedBy>
  <cp:revision>179</cp:revision>
  <cp:lastPrinted>2021-10-08T15:09:21Z</cp:lastPrinted>
  <dcterms:created xsi:type="dcterms:W3CDTF">2020-07-01T18:50:08Z</dcterms:created>
  <dcterms:modified xsi:type="dcterms:W3CDTF">2021-12-28T17:29:56Z</dcterms:modified>
</cp:coreProperties>
</file>