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8"/>
  </p:notesMasterIdLst>
  <p:sldIdLst>
    <p:sldId id="256" r:id="rId2"/>
    <p:sldId id="284" r:id="rId3"/>
    <p:sldId id="319" r:id="rId4"/>
    <p:sldId id="320" r:id="rId5"/>
    <p:sldId id="321" r:id="rId6"/>
    <p:sldId id="285" r:id="rId7"/>
    <p:sldId id="286" r:id="rId8"/>
    <p:sldId id="287" r:id="rId9"/>
    <p:sldId id="288" r:id="rId10"/>
    <p:sldId id="289" r:id="rId11"/>
    <p:sldId id="314" r:id="rId12"/>
    <p:sldId id="290" r:id="rId13"/>
    <p:sldId id="291" r:id="rId14"/>
    <p:sldId id="292" r:id="rId15"/>
    <p:sldId id="293" r:id="rId16"/>
    <p:sldId id="294" r:id="rId17"/>
    <p:sldId id="295" r:id="rId18"/>
    <p:sldId id="324" r:id="rId19"/>
    <p:sldId id="315" r:id="rId20"/>
    <p:sldId id="296" r:id="rId21"/>
    <p:sldId id="316" r:id="rId22"/>
    <p:sldId id="297" r:id="rId23"/>
    <p:sldId id="299" r:id="rId24"/>
    <p:sldId id="300" r:id="rId25"/>
    <p:sldId id="301" r:id="rId26"/>
    <p:sldId id="302" r:id="rId27"/>
    <p:sldId id="322" r:id="rId28"/>
    <p:sldId id="323" r:id="rId29"/>
    <p:sldId id="303" r:id="rId30"/>
    <p:sldId id="304" r:id="rId31"/>
    <p:sldId id="317" r:id="rId32"/>
    <p:sldId id="305" r:id="rId33"/>
    <p:sldId id="306" r:id="rId34"/>
    <p:sldId id="318" r:id="rId35"/>
    <p:sldId id="307" r:id="rId36"/>
    <p:sldId id="308" r:id="rId37"/>
    <p:sldId id="309" r:id="rId38"/>
    <p:sldId id="310" r:id="rId39"/>
    <p:sldId id="311" r:id="rId40"/>
    <p:sldId id="312" r:id="rId41"/>
    <p:sldId id="298" r:id="rId42"/>
    <p:sldId id="279" r:id="rId43"/>
    <p:sldId id="280" r:id="rId44"/>
    <p:sldId id="281" r:id="rId45"/>
    <p:sldId id="282" r:id="rId46"/>
    <p:sldId id="283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2C20C-811E-448F-A876-8D534EE68684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B21BA-8874-41B4-B7CC-9B003102B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0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CD49D-2BEC-45AE-876C-4811E935F0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32ED45-D91F-4180-944D-BBEE55BF8B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325C2-DD46-43C6-AEBB-0CC0C51C8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090BB-E480-42F3-88FB-588E84009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02200-C8B7-44DB-B1ED-063163530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04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C9D01-3D73-42B2-8685-11D29E4C7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38339-5E72-4DE7-8A70-9582ADE40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246A0-42BD-4AD5-917E-4B46AB99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0D5F1-EFFC-43C7-99DA-0B7DE5058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B60A-C5F0-441C-8ECE-B12AF33FD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93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4DEBE-7B5C-4869-8DAE-23C1C0BB5C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AF7E38-34F1-4D02-8953-9B821F7960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3B2D2-9FBC-4B23-A65B-98E38EACC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D93E7-2D20-4A7F-9168-254F6EBA5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EF70A-6542-47AD-A652-4CDC3AA5D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62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6489B-E44C-409A-AF24-65BAAF8CE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D5258-6444-4716-8154-0BEC4AC28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67259-0C18-4284-8F0C-23C32BF99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8ABA0-D1F6-4AA4-9A83-203E83226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FB17D-0E01-4784-98A7-76373E3E9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812720-E155-4EA5-AC43-B4C70BCA98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07" y="6356350"/>
            <a:ext cx="174612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1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EEC9B-AFD5-413F-A62C-48E58F19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200FF-C25A-43B9-9664-476A5409A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EF31F-5B79-4BF3-BF28-C27C79A7B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B0190-C308-4631-824E-265543483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38406-59D6-4E98-8A02-0EEE07454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70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01E69-D7C1-43EC-8F7F-F78731825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8AD56-FEAE-4938-8A0B-C0191D761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BA1CE3-14E7-462A-8585-B7ABE0AC4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BFCF95-070E-441F-95D0-E4F0379C8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F89BC-F9D2-4E7A-899D-7D46644D8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2D25-81FD-4A4F-927C-CD1EA174A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9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52298-AACF-431B-98D8-5D8E05AAA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5213C-36CF-47B1-8DEF-1FB4AFEB8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7CF194-75A6-4128-B9CB-66E8D502B9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149D31-44AF-4972-818A-635348476F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A3AF6A-1D78-4E11-B85D-EE5CC74015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596812-B73D-48D4-A58F-DF5F94420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6A2C18-3CDA-4A33-AA92-C74EAECCE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268392-AD84-448D-B60D-201572EAF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06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57E4-C3F3-4D27-9AFC-DDD63A449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AE8405-4D24-4760-B6E2-6E905D2D9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A4DC16-8C64-46D4-8872-FFFAB62FF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4AEFBE-C8FA-4D78-84B6-01BF0BE87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42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B9E32A-FE58-445B-8B40-B1B68C959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6680F4-7072-4A7E-9EF4-F30E7CF28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AEC60E-FEC7-46A6-BCC9-9394F7764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39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16C3B-2422-4EE4-BC05-32F759602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016BD-B71B-46DD-8125-006FC4BE1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285B15-443E-4D70-BC90-F5D6E24D0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EFD5F7-FCED-4238-B547-14E9696A7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C5846D-0981-404F-91C3-52A59A0B6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D3BA87-2D66-4D5A-BC5C-1011EDF84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46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C20FA-BBA9-47DC-8BF1-44B6CD4DD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7FDB59-D9BC-4F5F-BDE5-AB5BE6743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87BE1E-E98E-4BC7-B7A2-EA8AC6DE5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00133-8247-4315-BCCA-DB4960293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2D2B7-9F50-4BE2-A334-726FDFDA0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B22DDE-22AA-4D9E-B13D-DA4BCAF1C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2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3A611-CBE5-4198-B1E1-A872DF748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A7F64-F231-4761-9987-5CE3E7D3E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60F19-ACD0-4CF1-B2E6-6179CE00F9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4D5FB-4B15-480B-AEDB-7DED05EBF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www.gophersport.com    www.canadago4sport.com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4E9F6-D8A7-4D21-AAAC-2FBF0C41C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OHNBYL50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Target1/Seven-Degre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s03AU-0dek?feature=oembed" TargetMode="Externa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Target1/Mission-Target-Under-Ne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8Xzt8KHvb4?feature=oembed" TargetMode="Externa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Target1/Mission-Target-Over-Ne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2r9wnMLSbk?feature=oembed" TargetMode="Externa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adago4sport.com/invasion1-1/Pinned-Down-Team-Handball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adago4sport.com/invasion1-1/Twin-Ball-Stryke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Target1/Team-Thin-Pin-Guard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S3pkxE3J60?feature=oembed" TargetMode="Externa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invasion1-1/Safe-or-Dare-Thin-Pin-Guard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PLrWTlpAbs?feature=oembed" TargetMode="Externa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gophersport.com/pe/activities/action-toppletubes-game?item=10163" TargetMode="External"/><Relationship Id="rId7" Type="http://schemas.openxmlformats.org/officeDocument/2006/relationships/hyperlink" Target="https://www.gophersport.com/pe/activities/godark-toppletubes?item=13033" TargetMode="External"/><Relationship Id="rId2" Type="http://schemas.openxmlformats.org/officeDocument/2006/relationships/hyperlink" Target="https://www.gophersport.com/search-unbxd?q=toppletub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www.gophersport.com/pe/activities/action-rainbow-toppletubes-set?item=169527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strike/Cricket-Foamball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17V5Frehi0?feature=oembed" TargetMode="Externa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strike/Cricket-Kicki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yVAGubJxKs?feature=oembed" TargetMode="Externa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Topple-Tic-Tac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VlzsFTyRJc?feature=oembed" TargetMode="Externa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Topple-Double-Tic-Tac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Lqfius7HyA?feature=oembed" TargetMode="Externa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Tic-Tac-Toe--No-Grid-Instruction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pcJt1Vo5QQ?feature=oembed" TargetMode="Externa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Tic-Toc-Four-in-a-Row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agKAKxVQV8?feature=oembed" TargetMode="Externa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Tic-Toc-Double-Four-in-a-Row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O2jopi-Eyw?feature=oembed" TargetMode="Externa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Number-Sequence-Relay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ZKN2d1TJ1Y?feature=oembed" TargetMode="Externa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Tic-Tac-Toe%E2%80%94No-Grid-With-Push-Up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cSqKZOqZm4?feature=oembed" TargetMode="External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Warmups/Topple-Lung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IEoIquB3KE?feature=oembed" TargetMode="External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StrykeN-the-Pin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SRjoVLffEc?feature=oembed" TargetMode="Externa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StrykeN-the-Pins-to-Over-50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bSPuYOAQls?feature=oembed" TargetMode="External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StrykeN-the-Pins-to-Exactly-40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pQrhXRwxB4?feature=oembed" TargetMode="Externa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Topple-Specific-Number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aViwlhwOIo?feature=oembed" TargetMode="External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Topple-Tube-Number-Sequenc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5JrlgvBpGs?feature=oembed" TargetMode="External"/><Relationship Id="rId4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Word-Relay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A1QaTHpTIY?feature=oembed" TargetMode="External"/><Relationship Id="rId4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mandrillapp.com/track/click/11020647/www.gophersport.com?p=eyJzIjoiNXlYblNaTGthdk0tSElva0ZOSHl5YnZuNThJIiwidiI6MSwicCI6IntcInVcIjoxMTAyMDY0NyxcInZcIjoxLFwidXJsXCI6XCJodHRwczpcXFwvXFxcL3d3dy5nb3BoZXJzcG9ydC5jb21cXFwvc3VwcGxpZXNcXFwvY29uZXMtbWFya2Vyc1xcXC9yYWluYm93LXR1ZmZzcG90cz91dG1fc291cmNlPXRyYW5zYWN0aW9uYWwmdXRtX21lZGl1bT1lbWFpbCZ1dG1fY2FtcGFpZ249ZW1haWwtY2FydFwiLFwiaWRcIjpcImE2ZWY4MjVlYjkyMzQzNDBiY2E0ZjBmMmNlMjNhNGQ1XCIsXCJ1cmxfaWRzXCI6W1wiYjE1Nzg4ZDZiMGRlMTNhYmNiODZkODc5MDhlOGMzYWM4ZTJhMzMxZFwiXX0ifQ" TargetMode="External"/><Relationship Id="rId2" Type="http://schemas.openxmlformats.org/officeDocument/2006/relationships/hyperlink" Target="https://mandrillapp.com/track/click/11020647/www.gophersport.com?p=eyJzIjoic0N2d25wZ0U0V2U2dXVoT3ZKREpIMElZaWpVIiwidiI6MSwicCI6IntcInVcIjoxMTAyMDY0NyxcInZcIjoxLFwidXJsXCI6XCJodHRwczpcXFwvXFxcL3d3dy5nb3BoZXJzcG9ydC5jb21cXFwvcGVcXFwvYWN0aXZpdGllc1xcXC9hY3Rpb24tdG9wcGxldHViZXMtZ2FtZT91dG1fc291cmNlPXRyYW5zYWN0aW9uYWwmdXRtX21lZGl1bT1lbWFpbCZ1dG1fY2FtcGFpZ249ZW1haWwtY2FydFwiLFwiaWRcIjpcImE2ZWY4MjVlYjkyMzQzNDBiY2E0ZjBmMmNlMjNhNGQ1XCIsXCJ1cmxfaWRzXCI6W1wiYzMzZjdmYmRmYmZjNGYwNzFhZTVlN2NmMjZmODliZTk3YWEzN2E5ZlwiXX0ifQ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andrillapp.com/track/click/11020647/www.gophersport.com?p=eyJzIjoiWUx6NDZZWEM5S2JzWDA2dHpuQ2lQYkFEZW1RIiwidiI6MSwicCI6IntcInVcIjoxMTAyMDY0NyxcInZcIjoxLFwidXJsXCI6XCJodHRwczpcXFwvXFxcL3d3dy5nb3BoZXJzcG9ydC5jb21cXFwvc3BvcnRzXFxcL3NvY2NlclxcXC9yYWluYm93LXNvZnRleC1zb2NjZXItYmFsbHM_dXRtX3NvdXJjZT10cmFuc2FjdGlvbmFsJnV0bV9tZWRpdW09ZW1haWwmdXRtX2NhbXBhaWduPWVtYWlsLWNhcnRcIixcImlkXCI6XCJhNmVmODI1ZWI5MjM0MzQwYmNhNGYwZjJjZTIzYTRkNVwiLFwidXJsX2lkc1wiOltcIjQzNTE2NGE4MzdhYzBmMDdlYzFmNmZjY2ZiM2VhODJmYjk4ZDM4YzZcIl19In0" TargetMode="External"/><Relationship Id="rId5" Type="http://schemas.openxmlformats.org/officeDocument/2006/relationships/hyperlink" Target="https://mandrillapp.com/track/click/11020647/www.gophersport.com?p=eyJzIjoiN3l3TWZfTkZoSGdiYW80T0Q4OFVSMGVwczAwIiwidiI6MSwicCI6IntcInVcIjoxMTAyMDY0NyxcInZcIjoxLFwidXJsXCI6XCJodHRwczpcXFwvXFxcL3d3dy5nb3BoZXJzcG9ydC5jb21cXFwvcGVcXFwvYmFsbHNcXFwvcmFpbmJvdy1sb3ctYm91bmNlaGlnaC1kZW5zaXR5LXVuY29hdGVkLWZvYW0tYmFsbHM_dXRtX3NvdXJjZT10cmFuc2FjdGlvbmFsJnV0bV9tZWRpdW09ZW1haWwmdXRtX2NhbXBhaWduPWVtYWlsLWNhcnRcIixcImlkXCI6XCJhNmVmODI1ZWI5MjM0MzQwYmNhNGYwZjJjZTIzYTRkNVwiLFwidXJsX2lkc1wiOltcIjdhM2NlOWZlOWVhZTcxZmRiMmQ2ZGRiNDJiMjA4NzI3OGRkOGVkNjFcIl19In0" TargetMode="External"/><Relationship Id="rId4" Type="http://schemas.openxmlformats.org/officeDocument/2006/relationships/hyperlink" Target="https://mandrillapp.com/track/click/11020647/www.gophersport.com?p=eyJzIjoiMmJLc2M2dFliYWJkakMxRWZldDJadHF2M3VNIiwidiI6MSwicCI6IntcInVcIjoxMTAyMDY0NyxcInZcIjoxLFwidXJsXCI6XCJodHRwczpcXFwvXFxcL3d3dy5nb3BoZXJzcG9ydC5jb21cXFwvc3BvcnRzXFxcL2Jhc2ViYWxsXFxcL3JhaW5ib3ctc29mdC1zdGl4LWJhdHM_dXRtX3NvdXJjZT10cmFuc2FjdGlvbmFsJnV0bV9tZWRpdW09ZW1haWwmdXRtX2NhbXBhaWduPWVtYWlsLWNhcnRcIixcImlkXCI6XCJhNmVmODI1ZWI5MjM0MzQwYmNhNGYwZjJjZTIzYTRkNVwiLFwidXJsX2lkc1wiOltcIjAwZTA5MzdiNzZiYThjOWUyMGI0MjY1Yzk2YmEyNDIzNDRhMjY2ZjZcIl19In0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phersport.com/" TargetMode="External"/><Relationship Id="rId2" Type="http://schemas.openxmlformats.org/officeDocument/2006/relationships/hyperlink" Target="http://www.canadago4sport.com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/canadago4sport/" TargetMode="External"/><Relationship Id="rId2" Type="http://schemas.openxmlformats.org/officeDocument/2006/relationships/hyperlink" Target="https://www.pinterest.ca/canadago4sport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adago4sport.com/conferences-and-workshop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Your-Colour-Up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s0qD0nCmzc?feature=oembed" TargetMode="Externa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Your-Colour-Up-With-Fee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XL42Vu00w0?feature=oembed" TargetMode="Externa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ocomotor/Topple-Three-Up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Yu2KaTT0sA?feature=oembed" TargetMode="Externa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Topple-Four-Up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yqvC6J__r8?feature=oembed" TargetMode="Externa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2B497-8577-4FA4-8380-78EC76084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5530"/>
            <a:ext cx="9144000" cy="3821185"/>
          </a:xfrm>
        </p:spPr>
        <p:txBody>
          <a:bodyPr>
            <a:normAutofit fontScale="9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6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Innovative Toppletubes</a:t>
            </a:r>
            <a:br>
              <a:rPr lang="en-US" sz="66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6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(Or Plastic Cups):</a:t>
            </a:r>
            <a:br>
              <a:rPr lang="en-US" sz="66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6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Physical, Numeric, and Language Literacy</a:t>
            </a:r>
            <a:endParaRPr lang="en-US" sz="6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A4F664-356D-452E-B1D2-F4B66979E4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93828"/>
            <a:ext cx="9144000" cy="2558641"/>
          </a:xfrm>
        </p:spPr>
        <p:txBody>
          <a:bodyPr>
            <a:normAutofit lnSpcReduction="10000"/>
          </a:bodyPr>
          <a:lstStyle/>
          <a:p>
            <a:r>
              <a:rPr lang="en-C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John Byl</a:t>
            </a:r>
          </a:p>
          <a:p>
            <a:r>
              <a:rPr lang="en-CA" b="1" dirty="0">
                <a:latin typeface="Calibri" panose="020F0502020204030204" pitchFamily="34" charset="0"/>
                <a:cs typeface="Times New Roman" panose="02020603050405020304" pitchFamily="18" charset="0"/>
                <a:hlinkClick r:id="rId2"/>
              </a:rPr>
              <a:t>JOHNBYL50@gmail.com</a:t>
            </a:r>
            <a:endParaRPr lang="en-CA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b="1" dirty="0">
                <a:latin typeface="Calibri" panose="020F0502020204030204" pitchFamily="34" charset="0"/>
                <a:cs typeface="Times New Roman" panose="02020603050405020304" pitchFamily="18" charset="0"/>
              </a:rPr>
              <a:t>While we wait, sign up for weekly activity postings on:</a:t>
            </a:r>
          </a:p>
          <a:p>
            <a:r>
              <a:rPr lang="en-US" b="1" dirty="0"/>
              <a:t>Twitter or Instagram</a:t>
            </a:r>
          </a:p>
          <a:p>
            <a:r>
              <a:rPr lang="en-US" b="1" dirty="0"/>
              <a:t>@canadago4sport</a:t>
            </a:r>
          </a:p>
        </p:txBody>
      </p:sp>
    </p:spTree>
    <p:extLst>
      <p:ext uri="{BB962C8B-B14F-4D97-AF65-F5344CB8AC3E}">
        <p14:creationId xmlns:p14="http://schemas.microsoft.com/office/powerpoint/2010/main" val="540196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97856-D62E-4853-B44E-742EC5ABA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Target Games</a:t>
            </a:r>
            <a:endParaRPr lang="en-US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FC667BD-356E-4B3D-B68C-73409868C6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829" y="1825625"/>
            <a:ext cx="7620341" cy="43513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236726-B867-4FBF-8E7D-AA2AABD0F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CB1FCE-9D20-4739-9466-1B34D735D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9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384A3-BD74-4342-A8F9-F9942D9F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868444"/>
          </a:xfrm>
        </p:spPr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Seven Degree (use ToppleTubes instead of foam pins or water bottles)</a:t>
            </a:r>
            <a:b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https://www.canadago4sport.com/Target1/Seven-Degree</a:t>
            </a:r>
            <a:endParaRPr lang="en-US" sz="20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ECC97A-FEA5-4CB6-90F0-2F32CCF7A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224EEF-A76D-4C25-86FB-9B9AEDAF1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11</a:t>
            </a:fld>
            <a:endParaRPr lang="en-US"/>
          </a:p>
        </p:txBody>
      </p:sp>
      <p:pic>
        <p:nvPicPr>
          <p:cNvPr id="9" name="Online Media 8" title="SevenDegree">
            <a:hlinkClick r:id="" action="ppaction://media"/>
            <a:extLst>
              <a:ext uri="{FF2B5EF4-FFF2-40B4-BE49-F238E27FC236}">
                <a16:creationId xmlns:a16="http://schemas.microsoft.com/office/drawing/2014/main" id="{663A491D-22B0-448C-97DF-3764A17213A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9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A1788-5672-4B21-8954-A22142086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Target Under Net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https://www.canadago4sport.com/Target1/Mission-Target-Under-Net</a:t>
            </a:r>
            <a:endParaRPr lang="en-US" sz="2000" dirty="0"/>
          </a:p>
        </p:txBody>
      </p:sp>
      <p:pic>
        <p:nvPicPr>
          <p:cNvPr id="6" name="Online Media 5" title="MissionUnderNetRoll">
            <a:hlinkClick r:id="" action="ppaction://media"/>
            <a:extLst>
              <a:ext uri="{FF2B5EF4-FFF2-40B4-BE49-F238E27FC236}">
                <a16:creationId xmlns:a16="http://schemas.microsoft.com/office/drawing/2014/main" id="{45D2794F-4CEB-470E-93FE-25ABCE78789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B9AB88-37BF-4BD1-83BD-7FB5031F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C1DD2F-FA4E-4B58-B9FC-9CC030254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13C09-257A-4D84-BBCC-B690B424F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Target Over Net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https://www.canadago4sport.com/Target1/Mission-Target-Over-Net</a:t>
            </a:r>
            <a:endParaRPr lang="en-US" sz="2000" dirty="0"/>
          </a:p>
        </p:txBody>
      </p:sp>
      <p:pic>
        <p:nvPicPr>
          <p:cNvPr id="6" name="Online Media 5" title="Pin Knock Down Over Net Throw">
            <a:hlinkClick r:id="" action="ppaction://media"/>
            <a:extLst>
              <a:ext uri="{FF2B5EF4-FFF2-40B4-BE49-F238E27FC236}">
                <a16:creationId xmlns:a16="http://schemas.microsoft.com/office/drawing/2014/main" id="{66DC9D5C-4E07-4733-9F6B-5FC280865FD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0261FD-1751-4554-ADF3-10BEC0860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B8F650-178D-4577-80FA-2F40E77CC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5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BC342-9899-4A99-8F33-FD680B453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Invasion Games</a:t>
            </a:r>
            <a:endParaRPr lang="en-US" b="1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1157D6C-DC83-4FCE-94EF-8697E1E4A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038" y="1825625"/>
            <a:ext cx="6041924" cy="43513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A14E6C-84F7-4651-96BE-912AA7D9B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2CACB2-DF93-4EF6-A2C8-ECAB6FB93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91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BFA16-59FC-4338-8DAF-B3B40EA3F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836"/>
            <a:ext cx="10515600" cy="1803633"/>
          </a:xfrm>
        </p:spPr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Goalie Soccer </a:t>
            </a:r>
            <a:b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(Use ToppleTubes instead of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StrykN</a:t>
            </a: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pins)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https://www.canadago4sport.com/invasion1-1/No-Goalie-Indoor-Soccer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2BD3B-91E4-4B6F-9189-AC460100D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0469"/>
            <a:ext cx="10515600" cy="4096494"/>
          </a:xfrm>
        </p:spPr>
        <p:txBody>
          <a:bodyPr/>
          <a:lstStyle/>
          <a:p>
            <a:r>
              <a:rPr lang="en-CA" dirty="0"/>
              <a:t>Sorry no video yet.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96F7BD-D498-489A-B6DF-FF53BA92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785BC1-EFB0-4082-A7BD-7BA9272C4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81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28625-A463-475E-BE20-74B3CA27B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Pinned Down Team Handball </a:t>
            </a:r>
            <a:b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(Use ToppleTubes instead of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StrykN</a:t>
            </a: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pins)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https://www.canadago4sport.com/invasion1-1/Pinned-Down-Team-Handball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E831F-4C26-4BA5-9823-DD1E7275C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8191"/>
            <a:ext cx="10515600" cy="4188772"/>
          </a:xfrm>
        </p:spPr>
        <p:txBody>
          <a:bodyPr/>
          <a:lstStyle/>
          <a:p>
            <a:r>
              <a:rPr lang="en-CA" dirty="0"/>
              <a:t>Sorry no video yet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0A3872-749D-412E-ABCC-1AC703B42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12A6C-6486-44AB-8703-72991E0D7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03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ED00B-9C1E-4970-B2BC-8B59D31BA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Twin Ball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StrykN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https://www.canadago4sport.com/invasion1-1/Twin-Ball-Stryke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C8898-C950-4B56-B6BE-50CCB0E52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Sorry no video yet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7C2EE4-90D8-44C5-90FA-A90F7F34D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D1E05-0547-4357-8FD8-6188ECFB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07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940A7-D686-4FE8-B12F-AE9884841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Thin Pin Guard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https://www.canadago4sport.com/Target1/Team-Thin-Pin-Guard</a:t>
            </a:r>
            <a:endParaRPr lang="en-US" sz="2200" dirty="0"/>
          </a:p>
        </p:txBody>
      </p:sp>
      <p:pic>
        <p:nvPicPr>
          <p:cNvPr id="6" name="Online Media 5" title="Thinpin Knockdown">
            <a:hlinkClick r:id="" action="ppaction://media"/>
            <a:extLst>
              <a:ext uri="{FF2B5EF4-FFF2-40B4-BE49-F238E27FC236}">
                <a16:creationId xmlns:a16="http://schemas.microsoft.com/office/drawing/2014/main" id="{BACF889E-6B45-4227-B8A5-CB8CC997F31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C80D15-7B98-46C4-BAC4-DF3C06F47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43EA69-D2E1-41AF-851F-07C8D9E33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3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2D00D-EC59-489A-B045-3CF216CB9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Safe or Dare Thin Pin Guard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https://www.canadago4sport.com/invasion1/Safe-or-Dare-Thin-Pin-Guard</a:t>
            </a:r>
            <a:endParaRPr lang="en-US" sz="2000" dirty="0"/>
          </a:p>
        </p:txBody>
      </p:sp>
      <p:pic>
        <p:nvPicPr>
          <p:cNvPr id="6" name="Online Media 5" title="Thinpin Knockdown Safe or Dare">
            <a:hlinkClick r:id="" action="ppaction://media"/>
            <a:extLst>
              <a:ext uri="{FF2B5EF4-FFF2-40B4-BE49-F238E27FC236}">
                <a16:creationId xmlns:a16="http://schemas.microsoft.com/office/drawing/2014/main" id="{4290984E-B9F5-4F29-B7FE-2B7C2F80CE5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F6CA7-2184-46EE-8F3F-A57A9D9C3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F2C41C-8E45-4602-89BD-C0E9B692A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8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E75C5-769E-412D-84BB-D9758B9DA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Toppletubes</a:t>
            </a:r>
            <a:br>
              <a:rPr lang="en-CA" b="1" dirty="0"/>
            </a:br>
            <a:r>
              <a:rPr lang="en-CA" sz="2200" b="1" dirty="0">
                <a:hlinkClick r:id="rId2"/>
              </a:rPr>
              <a:t>https://www.gophersport.com/search-unbxd?q=toppletubes</a:t>
            </a:r>
            <a:endParaRPr lang="en-US" sz="2200" b="1" dirty="0"/>
          </a:p>
        </p:txBody>
      </p:sp>
      <p:pic>
        <p:nvPicPr>
          <p:cNvPr id="6" name="Content Placeholder 5">
            <a:hlinkClick r:id="rId3"/>
            <a:extLst>
              <a:ext uri="{FF2B5EF4-FFF2-40B4-BE49-F238E27FC236}">
                <a16:creationId xmlns:a16="http://schemas.microsoft.com/office/drawing/2014/main" id="{F0AF8792-351A-4064-A660-D23679A89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817389"/>
            <a:ext cx="5801784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5B6CA9-FA03-4D8D-8348-16B315C15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9A576-E187-4FC6-B5BC-8DF0DD001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hlinkClick r:id="rId5"/>
            <a:extLst>
              <a:ext uri="{FF2B5EF4-FFF2-40B4-BE49-F238E27FC236}">
                <a16:creationId xmlns:a16="http://schemas.microsoft.com/office/drawing/2014/main" id="{F6CB629E-776E-42EF-9FF4-24A4E9F0F4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399" y="2696114"/>
            <a:ext cx="2211897" cy="1658923"/>
          </a:xfrm>
          <a:prstGeom prst="rect">
            <a:avLst/>
          </a:prstGeom>
        </p:spPr>
      </p:pic>
      <p:pic>
        <p:nvPicPr>
          <p:cNvPr id="8" name="Picture 7">
            <a:hlinkClick r:id="rId7"/>
            <a:extLst>
              <a:ext uri="{FF2B5EF4-FFF2-40B4-BE49-F238E27FC236}">
                <a16:creationId xmlns:a16="http://schemas.microsoft.com/office/drawing/2014/main" id="{BB92D532-9733-4291-9B7B-06B918EDC4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3400" y="4526232"/>
            <a:ext cx="2211897" cy="165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68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F7E86-6906-4C8D-9300-D0474F7D3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Strike/Field</a:t>
            </a:r>
            <a:endParaRPr lang="en-US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BA86E2F-F289-4E17-A24C-32BC698C7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351" y="1825625"/>
            <a:ext cx="6269297" cy="43513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211852-DAE7-495E-8DEB-16D02D6AA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7FCDE5-1404-4A1E-8547-C0BF959BC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48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D601D-7587-437E-9D90-7BDF4AA0B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337"/>
            <a:ext cx="10515600" cy="1607468"/>
          </a:xfrm>
        </p:spPr>
        <p:txBody>
          <a:bodyPr>
            <a:normAutofit fontScale="90000"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Cricket Foam Ball </a:t>
            </a:r>
            <a:b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(use 6 ToppleTubes instead of wickets)</a:t>
            </a:r>
            <a:b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https://www.canadago4sport.com/strike/Cricket-Foamball</a:t>
            </a:r>
            <a:endParaRPr lang="en-US" sz="2200" dirty="0"/>
          </a:p>
        </p:txBody>
      </p:sp>
      <p:pic>
        <p:nvPicPr>
          <p:cNvPr id="6" name="Online Media 5" title="CricketFoamBall">
            <a:hlinkClick r:id="" action="ppaction://media"/>
            <a:extLst>
              <a:ext uri="{FF2B5EF4-FFF2-40B4-BE49-F238E27FC236}">
                <a16:creationId xmlns:a16="http://schemas.microsoft.com/office/drawing/2014/main" id="{77606417-8DD9-4861-9B18-E50B8ED551B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300413" y="1987550"/>
            <a:ext cx="5589587" cy="418941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013812-92D2-4CA7-A0E6-9D3AB433B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04E504-6FA5-4C6A-AA43-636F275CC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6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37B40-E59A-46F3-AA36-59EF03D32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776165"/>
          </a:xfrm>
        </p:spPr>
        <p:txBody>
          <a:bodyPr>
            <a:normAutofit fontScale="90000"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Kickit</a:t>
            </a:r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Cricket </a:t>
            </a:r>
            <a:b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(use 6 ToppleTubes instead of wickets)</a:t>
            </a:r>
            <a:b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https://www.canadago4sport.com/strike/Cricket-Kickit</a:t>
            </a:r>
            <a:endParaRPr lang="en-US" sz="2200" dirty="0"/>
          </a:p>
        </p:txBody>
      </p:sp>
      <p:pic>
        <p:nvPicPr>
          <p:cNvPr id="6" name="Online Media 5" title="CricketKickball">
            <a:hlinkClick r:id="" action="ppaction://media"/>
            <a:extLst>
              <a:ext uri="{FF2B5EF4-FFF2-40B4-BE49-F238E27FC236}">
                <a16:creationId xmlns:a16="http://schemas.microsoft.com/office/drawing/2014/main" id="{4315C515-3881-444A-9592-B2AAA641FF3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317875" y="2012950"/>
            <a:ext cx="5556250" cy="416401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24C07C-FC61-480D-9A9E-2BBF9DD37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F78FCA-5A3E-4979-B241-83CB00F69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879A4-A2B5-4990-87C7-09E464158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Locomotor Tic Tac Toe</a:t>
            </a:r>
            <a:endParaRPr lang="en-US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79B48B0-5411-4BB8-B467-D98AA41DD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506B9E-3736-435F-A85E-1B1184C21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BE2DCC-8750-4475-8790-F6D2D19D9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69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534EC-4C1A-4B9F-96A2-5634F7763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Topple Tic Tac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https://www.canadago4sport.com/Numeracy/Topple-Tic-Tac</a:t>
            </a:r>
            <a:endParaRPr lang="en-US" sz="2000" dirty="0"/>
          </a:p>
        </p:txBody>
      </p:sp>
      <p:pic>
        <p:nvPicPr>
          <p:cNvPr id="6" name="Online Media 5" title="ToppleTicTac">
            <a:hlinkClick r:id="" action="ppaction://media"/>
            <a:extLst>
              <a:ext uri="{FF2B5EF4-FFF2-40B4-BE49-F238E27FC236}">
                <a16:creationId xmlns:a16="http://schemas.microsoft.com/office/drawing/2014/main" id="{8A90BE34-A4DF-4CB4-B5F3-B00B70EA2D3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36A46F-8D80-4314-AC16-136264E05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492218-B770-47FF-8343-545653D96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EDC5D-77D4-4A81-AAA2-3E608CB38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Topple Double Tic Tac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https://www.canadago4sport.com/Numeracy/Topple-Double-Tic-Tac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/>
          </a:p>
        </p:txBody>
      </p:sp>
      <p:pic>
        <p:nvPicPr>
          <p:cNvPr id="6" name="Online Media 5" title="Toppletube Double Three in a Row">
            <a:hlinkClick r:id="" action="ppaction://media"/>
            <a:extLst>
              <a:ext uri="{FF2B5EF4-FFF2-40B4-BE49-F238E27FC236}">
                <a16:creationId xmlns:a16="http://schemas.microsoft.com/office/drawing/2014/main" id="{AD1F9A4E-4B9C-4852-ABD7-EF4B8229D7B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634990-4BEF-4E57-B33A-DB1F296EB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310FB-9236-435B-9BB8-476E01731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8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B188F-8633-41D9-B6B5-0E52767B2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336"/>
            <a:ext cx="10515600" cy="1837189"/>
          </a:xfrm>
        </p:spPr>
        <p:txBody>
          <a:bodyPr>
            <a:normAutofit fontScale="90000"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Tic Tac Toe No Grid Instructions </a:t>
            </a:r>
            <a:b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(Use ToppleTubes instead of Rubber Bars)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https://www.canadago4sport.com/Numeracy/Tic-Tac-Toe--No-Grid-Instructions</a:t>
            </a:r>
            <a:b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200" dirty="0"/>
          </a:p>
        </p:txBody>
      </p:sp>
      <p:pic>
        <p:nvPicPr>
          <p:cNvPr id="6" name="Online Media 5" title="TicTacToeNoGridInstuctions">
            <a:hlinkClick r:id="" action="ppaction://media"/>
            <a:extLst>
              <a:ext uri="{FF2B5EF4-FFF2-40B4-BE49-F238E27FC236}">
                <a16:creationId xmlns:a16="http://schemas.microsoft.com/office/drawing/2014/main" id="{8C21B924-FFEE-48D6-B330-2884C53CCAE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17763" y="2038350"/>
            <a:ext cx="7358062" cy="413861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9E9303-9CC0-446B-AAD6-91DFF3E8F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528066-AE4E-4B63-BE23-7DF08283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CF43A-C686-433D-993B-1213B9236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Tic Tac Four in a Row</a:t>
            </a:r>
            <a:br>
              <a:rPr lang="en-CA" b="1" dirty="0"/>
            </a:br>
            <a:r>
              <a:rPr lang="en-CA" sz="2200" b="1" dirty="0">
                <a:hlinkClick r:id="rId3"/>
              </a:rPr>
              <a:t>https://www.canadago4sport.com/Numeracy/Tic-Toc-Four-in-a-Row</a:t>
            </a:r>
            <a:endParaRPr lang="en-US" sz="2200" b="1" dirty="0"/>
          </a:p>
        </p:txBody>
      </p:sp>
      <p:pic>
        <p:nvPicPr>
          <p:cNvPr id="6" name="Online Media 5" title="Tic Toc Four in a Row">
            <a:hlinkClick r:id="" action="ppaction://media"/>
            <a:extLst>
              <a:ext uri="{FF2B5EF4-FFF2-40B4-BE49-F238E27FC236}">
                <a16:creationId xmlns:a16="http://schemas.microsoft.com/office/drawing/2014/main" id="{C10C4F55-E946-4A01-B768-7F04B04824C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61615-AB1E-43FC-A679-CB02C9B9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FA38AB-AD76-4EF4-A6CA-58223F51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8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0FEC2-E06B-448F-94CB-46CACF760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Tic Tac Double Four in a Row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https://www.canadago4sport.com/Numeracy/Tic-Toc-Double-Four-in-a-Row</a:t>
            </a:r>
            <a:endParaRPr lang="en-US" sz="2200" dirty="0"/>
          </a:p>
        </p:txBody>
      </p:sp>
      <p:pic>
        <p:nvPicPr>
          <p:cNvPr id="6" name="Online Media 5" title="Tic Toc Double Four in a Row">
            <a:hlinkClick r:id="" action="ppaction://media"/>
            <a:extLst>
              <a:ext uri="{FF2B5EF4-FFF2-40B4-BE49-F238E27FC236}">
                <a16:creationId xmlns:a16="http://schemas.microsoft.com/office/drawing/2014/main" id="{73FF3BFC-70F8-4006-8A95-438050F5F2E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DD9968-766D-409A-B709-C07951850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6C96B8-0264-454E-BCB2-D90288799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4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EBB26-4B14-4DD2-A04D-C2B863CEB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 Sequence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https://www.canadago4sport.com/Numeracy/Number-Sequence-Relay</a:t>
            </a:r>
            <a:endParaRPr lang="en-US" sz="2000" dirty="0"/>
          </a:p>
        </p:txBody>
      </p:sp>
      <p:pic>
        <p:nvPicPr>
          <p:cNvPr id="6" name="Online Media 5" title="Number Sequence">
            <a:hlinkClick r:id="" action="ppaction://media"/>
            <a:extLst>
              <a:ext uri="{FF2B5EF4-FFF2-40B4-BE49-F238E27FC236}">
                <a16:creationId xmlns:a16="http://schemas.microsoft.com/office/drawing/2014/main" id="{0CE925F1-8778-4814-B639-DFC54943D8B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9F5347-911C-4FE8-891F-48D1FB074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7D551A-ECCF-43A7-8DAD-96C229919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0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D3079-1067-42BE-9829-8DE723443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8391"/>
          </a:xfrm>
        </p:spPr>
        <p:txBody>
          <a:bodyPr/>
          <a:lstStyle/>
          <a:p>
            <a:pPr algn="ctr"/>
            <a:r>
              <a:rPr lang="en-CA" b="1" dirty="0"/>
              <a:t>Numbering</a:t>
            </a:r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0F441-054A-4FD6-9193-6F2D1DB0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1C5CE-C1A6-4168-9549-0895C6F86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6D6BDC-C613-4703-BBC5-371536DD5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7347"/>
            <a:ext cx="10515600" cy="5069616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 all 48 on the yellow side with a black marker, with numbers 1-48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mark about 10 of them with the numbers 1-6 around the edges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CA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put the number 1 on the side with the Gopher imprint (because any other number does not work well over that imprint), then a 6 on the opposite side 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C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CA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 a 4 beside the 1 and a 3 on the opposite side of 4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C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CA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 a 5 on the other side of 1 with a 2 on the opposite side of 5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CD18ED-00C5-4E4C-82F8-AD69CD2EC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244" y="3900961"/>
            <a:ext cx="3154261" cy="2365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306BC5-C3E9-415D-B412-18D9DFD54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00" y="3901553"/>
            <a:ext cx="3154261" cy="236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23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1B3DC-2FA8-4DCF-BFE4-900836F76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Fitness</a:t>
            </a:r>
            <a:endParaRPr lang="en-US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E8151A8-C2DC-4AC8-BCCA-612D441B1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535" y="1813349"/>
            <a:ext cx="5534930" cy="396981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3C69B1-932C-4CBE-9591-0C48E9D53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D58C6-9ADE-4F17-9E78-610254E7E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23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C5CCE-0DCE-4469-90C9-804F4BE4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994279"/>
          </a:xfrm>
        </p:spPr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Pushup Tic Tac Toe </a:t>
            </a:r>
            <a:b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(Use ToppleTubes instead of Bean Bags)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https://www.canadago4sport.com/Numeracy/Tic-Tac-Toe%E2%80%94No-Grid-With-Push-Up</a:t>
            </a:r>
            <a:endParaRPr lang="en-US" sz="2000" dirty="0"/>
          </a:p>
        </p:txBody>
      </p:sp>
      <p:pic>
        <p:nvPicPr>
          <p:cNvPr id="6" name="Online Media 5" title="TicTacToeNoGridWithPushUp">
            <a:hlinkClick r:id="" action="ppaction://media"/>
            <a:extLst>
              <a:ext uri="{FF2B5EF4-FFF2-40B4-BE49-F238E27FC236}">
                <a16:creationId xmlns:a16="http://schemas.microsoft.com/office/drawing/2014/main" id="{327DBED2-813A-4B96-BE35-38F8D1B5F79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13025" y="2257425"/>
            <a:ext cx="6967538" cy="39195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B84AA-88C5-4614-9940-732296583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935F6F-5166-449D-A5D7-C223D8D25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00DBB-1F36-46D3-87DE-960604FEC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Topple Lunge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https://www.canadago4sport.com/Warmups/Topple-Lunge</a:t>
            </a:r>
            <a:endParaRPr lang="en-US" sz="2000" dirty="0"/>
          </a:p>
        </p:txBody>
      </p:sp>
      <p:pic>
        <p:nvPicPr>
          <p:cNvPr id="6" name="Online Media 5" title="Toppletube Partner Lunge">
            <a:hlinkClick r:id="" action="ppaction://media"/>
            <a:extLst>
              <a:ext uri="{FF2B5EF4-FFF2-40B4-BE49-F238E27FC236}">
                <a16:creationId xmlns:a16="http://schemas.microsoft.com/office/drawing/2014/main" id="{D0659792-1D07-4CEC-8C24-FF4F034959B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5E1CA8-A803-40B0-B718-68FE18D79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6487D3-71A5-4F63-B3E3-64A421418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4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74AE8-D273-4A98-BEE3-982470D84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Numeracy</a:t>
            </a:r>
            <a:endParaRPr lang="en-US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907161F-1169-4D83-A02B-A090B5BBF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03" y="1825625"/>
            <a:ext cx="7602593" cy="43513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1CE496-2D64-4F2E-B294-8DDA07DE5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5017D-6DC8-49D7-BBF6-202BF7FB9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348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49BF4-18AB-45E7-B3BD-55C67297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115"/>
            <a:ext cx="10515600" cy="1472574"/>
          </a:xfrm>
        </p:spPr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StrykN</a:t>
            </a: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Pins:</a:t>
            </a:r>
            <a:b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Inhibitory Control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https://www.canadago4sport.com/Numeracy/StrykeN-the-Pins</a:t>
            </a:r>
            <a:endParaRPr lang="en-US" sz="2000" dirty="0"/>
          </a:p>
        </p:txBody>
      </p:sp>
      <p:pic>
        <p:nvPicPr>
          <p:cNvPr id="6" name="Online Media 5" title="StrykNPins">
            <a:hlinkClick r:id="" action="ppaction://media"/>
            <a:extLst>
              <a:ext uri="{FF2B5EF4-FFF2-40B4-BE49-F238E27FC236}">
                <a16:creationId xmlns:a16="http://schemas.microsoft.com/office/drawing/2014/main" id="{ADC71A72-3F14-48CE-B586-746F8F242DC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C1A0B3-2B27-4418-A7D9-4C018D7F3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02442-FD71-454F-A4CB-2FB639FEB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7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55999-2346-4883-BC0D-F7EF535E8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554163"/>
          </a:xfrm>
        </p:spPr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StrykN</a:t>
            </a: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Pins Over 50:</a:t>
            </a:r>
            <a:b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Working Memory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https://www.canadago4sport.com/Numeracy/StrykeN-the-Pins-to-Over-50</a:t>
            </a:r>
            <a:endParaRPr lang="en-US" sz="2000" dirty="0"/>
          </a:p>
        </p:txBody>
      </p:sp>
      <p:pic>
        <p:nvPicPr>
          <p:cNvPr id="6" name="Online Media 5" title="StrykNOverNumber">
            <a:hlinkClick r:id="" action="ppaction://media"/>
            <a:extLst>
              <a:ext uri="{FF2B5EF4-FFF2-40B4-BE49-F238E27FC236}">
                <a16:creationId xmlns:a16="http://schemas.microsoft.com/office/drawing/2014/main" id="{24B4BF18-CCCE-4B24-9263-0E0A0A3BA6F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AD0EA9-A3E5-4F06-8C38-BE87EFF77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95BC9-BB58-4109-8D1F-8E6E12085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7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5B3A-172F-4E17-9BE0-E6B6EFE96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554163"/>
          </a:xfrm>
        </p:spPr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StrykN</a:t>
            </a: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Pins to Exactly 40:</a:t>
            </a:r>
            <a:b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Cognitive Flexibility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https://www.canadago4sport.com/Numeracy/StrykeN-the-Pins-to-Exactly-40</a:t>
            </a:r>
            <a:endParaRPr lang="en-US" sz="2000" dirty="0"/>
          </a:p>
        </p:txBody>
      </p:sp>
      <p:pic>
        <p:nvPicPr>
          <p:cNvPr id="6" name="Online Media 5" title="StrykNExactNumber">
            <a:hlinkClick r:id="" action="ppaction://media"/>
            <a:extLst>
              <a:ext uri="{FF2B5EF4-FFF2-40B4-BE49-F238E27FC236}">
                <a16:creationId xmlns:a16="http://schemas.microsoft.com/office/drawing/2014/main" id="{E2E8FC4D-CAB1-49F1-82CD-A9B129F4A2D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056" y="1847850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165926-3090-46B2-96F6-9AC98F2D9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C12979-2733-4806-97D6-E0773D6BB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5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AE93F-99E2-4114-B46F-9DE0780A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Topple a Specific Number 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https://www.canadago4sport.com/Numeracy/Topple-Specific-Number</a:t>
            </a:r>
            <a:endParaRPr lang="en-US" sz="2000" dirty="0"/>
          </a:p>
        </p:txBody>
      </p:sp>
      <p:pic>
        <p:nvPicPr>
          <p:cNvPr id="6" name="Online Media 5" title="Topple Specific Number">
            <a:hlinkClick r:id="" action="ppaction://media"/>
            <a:extLst>
              <a:ext uri="{FF2B5EF4-FFF2-40B4-BE49-F238E27FC236}">
                <a16:creationId xmlns:a16="http://schemas.microsoft.com/office/drawing/2014/main" id="{0800B0CE-BD4A-4B59-AD02-4EA55A181B1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CD0E37-7C19-4F1B-B263-3C8EA743D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547F9F-E532-42DB-931D-9B324F3B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2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C40AB-4804-4198-87BA-6CB4BF312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Topple Numbers in Sequence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https://www.canadago4sport.com/Numeracy/Topple-Tube-Number-Sequence</a:t>
            </a:r>
            <a:endParaRPr lang="en-US" sz="2000" dirty="0"/>
          </a:p>
        </p:txBody>
      </p:sp>
      <p:pic>
        <p:nvPicPr>
          <p:cNvPr id="6" name="Online Media 5" title="ToppleTubeNumberSequence">
            <a:hlinkClick r:id="" action="ppaction://media"/>
            <a:extLst>
              <a:ext uri="{FF2B5EF4-FFF2-40B4-BE49-F238E27FC236}">
                <a16:creationId xmlns:a16="http://schemas.microsoft.com/office/drawing/2014/main" id="{C2F7C484-F587-4BFD-8B16-2E3A91B4D7E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92F978-A039-416B-98C6-AE2EADD1C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B54EC-EFE3-4289-9414-E63397CD9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3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CB2EC-8F35-4896-BACC-B1BACE507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Literacy</a:t>
            </a:r>
            <a:endParaRPr lang="en-US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6CC8B50-0892-4D6F-9D8D-524B7B00A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3655" y="1265497"/>
            <a:ext cx="6602135" cy="492307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72DDAC-3C86-4A80-826D-BD4B5BB66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64CDA-40D1-4FA5-A565-85C010F48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7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D4D7-0518-400E-83A5-FDDC6D7C0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99235"/>
          </a:xfrm>
        </p:spPr>
        <p:txBody>
          <a:bodyPr>
            <a:normAutofit/>
          </a:bodyPr>
          <a:lstStyle/>
          <a:p>
            <a:pPr algn="ctr"/>
            <a:r>
              <a:rPr lang="en-CA" b="1" dirty="0"/>
              <a:t>Lettering</a:t>
            </a:r>
            <a:br>
              <a:rPr lang="en-CA" b="1" dirty="0"/>
            </a:br>
            <a:r>
              <a:rPr lang="en-CA" sz="2200" b="1" dirty="0"/>
              <a:t>Two sets of ToppleTubes (48) lettered as following on the blue end of the ToppleTubes--number before the letter indicates how many ToppleTubes should have that number, and all letters are worth one (1) point unless otherwise noted: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0E7C0-0639-4C01-9937-3411420082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737" y="2474751"/>
            <a:ext cx="1744910" cy="3280097"/>
          </a:xfrm>
        </p:spPr>
        <p:txBody>
          <a:bodyPr>
            <a:normAutofit fontScale="62500" lnSpcReduction="20000"/>
          </a:bodyPr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x A</a:t>
            </a:r>
            <a:b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X B</a:t>
            </a:r>
            <a:b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C</a:t>
            </a:r>
            <a:b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D</a:t>
            </a:r>
            <a:b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E</a:t>
            </a:r>
            <a:b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F</a:t>
            </a:r>
            <a:b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G</a:t>
            </a:r>
            <a:b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H</a:t>
            </a:r>
            <a:b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I</a:t>
            </a:r>
            <a:b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J 3 points</a:t>
            </a:r>
            <a:b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K</a:t>
            </a:r>
            <a:b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9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L</a:t>
            </a:r>
            <a:br>
              <a:rPr lang="en-US" sz="29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9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F6D788-926B-4A0A-8DDD-41C688862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60648" y="2474751"/>
            <a:ext cx="2122414" cy="321298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M</a:t>
            </a:r>
            <a:b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N</a:t>
            </a:r>
            <a:b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O</a:t>
            </a:r>
            <a:b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P</a:t>
            </a:r>
            <a:b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Qu 5 points</a:t>
            </a:r>
            <a:b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R</a:t>
            </a:r>
            <a:b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S</a:t>
            </a:r>
            <a:b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T</a:t>
            </a:r>
            <a:b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U</a:t>
            </a:r>
            <a:b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V 3 points</a:t>
            </a:r>
            <a:b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W</a:t>
            </a:r>
            <a:b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X 3 points</a:t>
            </a:r>
            <a:b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Y</a:t>
            </a:r>
            <a:b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Z 4 points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ADE643-4CFA-4CBC-BE99-91652256E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C9D1AD-574C-441A-9F10-80E2B2EF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4BC3F-07C7-42CF-B571-23D95821D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525" y="2399161"/>
            <a:ext cx="4314738" cy="323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474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2A2EF-055C-4BEF-BD7F-6C3ABD30C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 Relay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https://www.canadago4sport.com/Leadership/Word-Relay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/>
          </a:p>
        </p:txBody>
      </p:sp>
      <p:pic>
        <p:nvPicPr>
          <p:cNvPr id="6" name="Online Media 5" title="Word Relay Video">
            <a:hlinkClick r:id="" action="ppaction://media"/>
            <a:extLst>
              <a:ext uri="{FF2B5EF4-FFF2-40B4-BE49-F238E27FC236}">
                <a16:creationId xmlns:a16="http://schemas.microsoft.com/office/drawing/2014/main" id="{DE45DFA8-96D8-49A2-B574-6E2FA2477CE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F4B1BA-371E-4254-9003-0C7AC9D38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3CB5A6-BE4F-461B-8541-933DBAE12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2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5898A-BDC4-4CFA-BE9F-43E2CD8C4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7B66165-5D68-4522-9A32-1ECE1801112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28227" y="1969421"/>
          <a:ext cx="9535545" cy="40698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71587">
                  <a:extLst>
                    <a:ext uri="{9D8B030D-6E8A-4147-A177-3AD203B41FA5}">
                      <a16:colId xmlns:a16="http://schemas.microsoft.com/office/drawing/2014/main" val="2532064423"/>
                    </a:ext>
                  </a:extLst>
                </a:gridCol>
                <a:gridCol w="1296834">
                  <a:extLst>
                    <a:ext uri="{9D8B030D-6E8A-4147-A177-3AD203B41FA5}">
                      <a16:colId xmlns:a16="http://schemas.microsoft.com/office/drawing/2014/main" val="3411628521"/>
                    </a:ext>
                  </a:extLst>
                </a:gridCol>
                <a:gridCol w="1176686">
                  <a:extLst>
                    <a:ext uri="{9D8B030D-6E8A-4147-A177-3AD203B41FA5}">
                      <a16:colId xmlns:a16="http://schemas.microsoft.com/office/drawing/2014/main" val="2244606995"/>
                    </a:ext>
                  </a:extLst>
                </a:gridCol>
                <a:gridCol w="1113752">
                  <a:extLst>
                    <a:ext uri="{9D8B030D-6E8A-4147-A177-3AD203B41FA5}">
                      <a16:colId xmlns:a16="http://schemas.microsoft.com/office/drawing/2014/main" val="1955695228"/>
                    </a:ext>
                  </a:extLst>
                </a:gridCol>
                <a:gridCol w="1176686">
                  <a:extLst>
                    <a:ext uri="{9D8B030D-6E8A-4147-A177-3AD203B41FA5}">
                      <a16:colId xmlns:a16="http://schemas.microsoft.com/office/drawing/2014/main" val="23673901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190500" marB="19050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421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Item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Details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Quantity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Subtotal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extLst>
                  <a:ext uri="{0D108BD9-81ED-4DB2-BD59-A6C34878D82A}">
                    <a16:rowId xmlns:a16="http://schemas.microsoft.com/office/drawing/2014/main" val="12729837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u="none" strike="noStrike">
                          <a:effectLst/>
                          <a:hlinkClick r:id="rId2"/>
                        </a:rPr>
                        <a:t>ACTION! ToppleTubes Set - ACTION! ToppleTubes Set</a:t>
                      </a:r>
                      <a:br>
                        <a:rPr lang="en-US" sz="1000" u="sng">
                          <a:effectLst/>
                          <a:hlinkClick r:id="rId2"/>
                        </a:rPr>
                      </a:br>
                      <a:r>
                        <a:rPr lang="en-US" sz="1000">
                          <a:effectLst/>
                        </a:rPr>
                        <a:t>Item No: 58-259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Availability: In Stock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Price: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Unit: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0" marT="57150" marB="5715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C$249.00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Set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C$498.00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extLst>
                  <a:ext uri="{0D108BD9-81ED-4DB2-BD59-A6C34878D82A}">
                    <a16:rowId xmlns:a16="http://schemas.microsoft.com/office/drawing/2014/main" val="1373717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u="none" strike="noStrike">
                          <a:effectLst/>
                          <a:hlinkClick r:id="rId3"/>
                        </a:rPr>
                        <a:t>Rainbow TuffSpots - Rainbow TuffSpots</a:t>
                      </a:r>
                      <a:br>
                        <a:rPr lang="en-US" sz="1000" u="sng">
                          <a:effectLst/>
                          <a:hlinkClick r:id="rId3"/>
                        </a:rPr>
                      </a:br>
                      <a:r>
                        <a:rPr lang="en-US" sz="1000">
                          <a:effectLst/>
                        </a:rPr>
                        <a:t>Item No: 93-025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Availability: In Stock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Price: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Unit: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0" marT="57150" marB="5715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C$25.00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Set of 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C$100.00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extLst>
                  <a:ext uri="{0D108BD9-81ED-4DB2-BD59-A6C34878D82A}">
                    <a16:rowId xmlns:a16="http://schemas.microsoft.com/office/drawing/2014/main" val="10762743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u="none" strike="noStrike">
                          <a:effectLst/>
                          <a:hlinkClick r:id="rId4"/>
                        </a:rPr>
                        <a:t>Rainbow Soft-Stix Bats - Rainbow Set</a:t>
                      </a:r>
                      <a:br>
                        <a:rPr lang="en-US" sz="1000" u="sng">
                          <a:effectLst/>
                          <a:hlinkClick r:id="rId4"/>
                        </a:rPr>
                      </a:br>
                      <a:r>
                        <a:rPr lang="en-US" sz="1000">
                          <a:effectLst/>
                        </a:rPr>
                        <a:t>Item No: 42-105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Availability: In Stock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Price: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Unit: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0" marT="57150" marB="5715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C$169.00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Set of 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C$169.00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extLst>
                  <a:ext uri="{0D108BD9-81ED-4DB2-BD59-A6C34878D82A}">
                    <a16:rowId xmlns:a16="http://schemas.microsoft.com/office/drawing/2014/main" val="23424670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u="none" strike="noStrike">
                          <a:effectLst/>
                          <a:hlinkClick r:id="rId5"/>
                        </a:rPr>
                        <a:t>Rainbow Low-Bounce/High-Density Uncoated-Foam Balls - Rainbow Low-Bounce/High-Density Uncoated-Foam Balls</a:t>
                      </a:r>
                      <a:br>
                        <a:rPr lang="en-US" sz="1000" u="sng">
                          <a:effectLst/>
                          <a:hlinkClick r:id="rId5"/>
                        </a:rPr>
                      </a:br>
                      <a:r>
                        <a:rPr lang="en-US" sz="1000">
                          <a:effectLst/>
                        </a:rPr>
                        <a:t>Item No: 41-939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Availability: In Stock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Price: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Unit: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0" marT="57150" marB="5715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C$38.00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Set of 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C$76.00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extLst>
                  <a:ext uri="{0D108BD9-81ED-4DB2-BD59-A6C34878D82A}">
                    <a16:rowId xmlns:a16="http://schemas.microsoft.com/office/drawing/2014/main" val="1738654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u="none" strike="noStrike">
                          <a:effectLst/>
                          <a:hlinkClick r:id="rId6"/>
                        </a:rPr>
                        <a:t>Rainbow SofTex Soccer Balls - Rainbow SofTex Soccer Balls</a:t>
                      </a:r>
                      <a:br>
                        <a:rPr lang="en-US" sz="1000" u="sng">
                          <a:effectLst/>
                          <a:hlinkClick r:id="rId6"/>
                        </a:rPr>
                      </a:br>
                      <a:r>
                        <a:rPr lang="en-US" sz="1000">
                          <a:effectLst/>
                        </a:rPr>
                        <a:t>Item No: 71-524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Availability: In Stock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Price: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Unit: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0" marT="57150" marB="5715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C$115.00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Set of 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C$230.00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extLst>
                  <a:ext uri="{0D108BD9-81ED-4DB2-BD59-A6C34878D82A}">
                    <a16:rowId xmlns:a16="http://schemas.microsoft.com/office/drawing/2014/main" val="471731963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FD0E6E-0A61-4DDF-BF83-F8470FAEE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100D85-681F-48BE-9410-35EABDD9E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41</a:t>
            </a:fld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7618E31C-1739-4DB2-8243-91E9D284C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Equipment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5633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5162D-DAD9-4677-B935-4395456BA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Web Resources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1118F-D7AB-4B8E-96C5-701F6420F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Canadago4sport:</a:t>
            </a:r>
          </a:p>
          <a:p>
            <a:pPr lvl="1"/>
            <a:r>
              <a:rPr lang="en-CA" dirty="0"/>
              <a:t>600+ game docs and 250+ game videos</a:t>
            </a:r>
            <a:endParaRPr lang="en-US" dirty="0"/>
          </a:p>
          <a:p>
            <a:pPr lvl="2"/>
            <a:r>
              <a:rPr lang="en-CA" u="sng" dirty="0">
                <a:hlinkClick r:id="rId2"/>
              </a:rPr>
              <a:t>www.canadago4sport.com</a:t>
            </a:r>
            <a:endParaRPr lang="en-CA" u="sng" dirty="0"/>
          </a:p>
          <a:p>
            <a:r>
              <a:rPr lang="en-CA" dirty="0"/>
              <a:t>Gopher Sport:</a:t>
            </a:r>
          </a:p>
          <a:p>
            <a:pPr lvl="1"/>
            <a:r>
              <a:rPr lang="en-US" dirty="0"/>
              <a:t>Order from hundreds of equipment ideas.</a:t>
            </a:r>
          </a:p>
          <a:p>
            <a:pPr lvl="2"/>
            <a:r>
              <a:rPr lang="en-US" dirty="0">
                <a:hlinkClick r:id="rId3"/>
              </a:rPr>
              <a:t>https://www.gophersport.com/</a:t>
            </a:r>
            <a:endParaRPr lang="en-US" dirty="0"/>
          </a:p>
          <a:p>
            <a:pPr lvl="1"/>
            <a:r>
              <a:rPr lang="en-US" dirty="0"/>
              <a:t>Unconditional 100% satisfaction guarantee</a:t>
            </a:r>
          </a:p>
          <a:p>
            <a:pPr lvl="2"/>
            <a:r>
              <a:rPr lang="en-CA" dirty="0"/>
              <a:t>Your satisfaction is our #1 concern! If you are not satisfied with any product you buy from us, we'll simply replace it or refund your money. No questions. No hassles. No exclusions. No kidding!</a:t>
            </a:r>
            <a:endParaRPr lang="en-US" dirty="0"/>
          </a:p>
          <a:p>
            <a:pPr lvl="3"/>
            <a:endParaRPr lang="en-CA" u="sng" dirty="0"/>
          </a:p>
          <a:p>
            <a:pPr lvl="2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0B285-544E-472E-B48D-FEB652636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42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D7DBB-883F-4051-AF4E-8AF611843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</p:spTree>
    <p:extLst>
      <p:ext uri="{BB962C8B-B14F-4D97-AF65-F5344CB8AC3E}">
        <p14:creationId xmlns:p14="http://schemas.microsoft.com/office/powerpoint/2010/main" val="32330306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D5C02-F8CD-49B1-9BEE-A5ECF9D50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Pinterest and YouTube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D999B-CCEB-48A7-A344-559052635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en-US" dirty="0"/>
          </a:p>
          <a:p>
            <a:pPr lvl="1"/>
            <a:r>
              <a:rPr lang="en-CA" dirty="0"/>
              <a:t>Pinterest:</a:t>
            </a:r>
            <a:endParaRPr lang="en-US" dirty="0"/>
          </a:p>
          <a:p>
            <a:pPr lvl="2"/>
            <a:r>
              <a:rPr lang="en-CA" dirty="0"/>
              <a:t>23 boards, and 600+ pins</a:t>
            </a:r>
            <a:endParaRPr lang="en-US" dirty="0"/>
          </a:p>
          <a:p>
            <a:pPr lvl="2"/>
            <a:r>
              <a:rPr lang="en-CA" dirty="0"/>
              <a:t>Follow at </a:t>
            </a:r>
            <a:r>
              <a:rPr lang="en-US" u="sng" dirty="0">
                <a:hlinkClick r:id="rId2"/>
              </a:rPr>
              <a:t>https://www.pinterest.ca/canadago4sport/</a:t>
            </a:r>
            <a:endParaRPr lang="en-US" dirty="0"/>
          </a:p>
          <a:p>
            <a:pPr lvl="1"/>
            <a:r>
              <a:rPr lang="en-US" dirty="0"/>
              <a:t>YouTube: </a:t>
            </a:r>
          </a:p>
          <a:p>
            <a:pPr lvl="2"/>
            <a:r>
              <a:rPr lang="en-US" dirty="0"/>
              <a:t>330+ videos</a:t>
            </a:r>
          </a:p>
          <a:p>
            <a:pPr lvl="2"/>
            <a:r>
              <a:rPr lang="en-US" dirty="0"/>
              <a:t>Subscribe at </a:t>
            </a:r>
            <a:r>
              <a:rPr lang="en-US" u="sng" dirty="0">
                <a:hlinkClick r:id="rId3"/>
              </a:rPr>
              <a:t>https://www.youtube.com/c/canadago4sport/</a:t>
            </a:r>
            <a:endParaRPr lang="en-US" u="sng" dirty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9B4A3-558B-462E-BDA7-6C4854174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43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3F35B-7D5D-42B4-9F75-DF4374CD3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</p:spTree>
    <p:extLst>
      <p:ext uri="{BB962C8B-B14F-4D97-AF65-F5344CB8AC3E}">
        <p14:creationId xmlns:p14="http://schemas.microsoft.com/office/powerpoint/2010/main" val="16788975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E53CB-B9DE-4ED0-AB8C-EF8286979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Social Media and Further Questions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3E40-A209-4707-85DF-C53AFFFD6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en-US" dirty="0"/>
          </a:p>
          <a:p>
            <a:pPr lvl="1"/>
            <a:r>
              <a:rPr lang="en-US" dirty="0"/>
              <a:t>Twitter &amp; Instagram: </a:t>
            </a:r>
          </a:p>
          <a:p>
            <a:pPr lvl="2"/>
            <a:r>
              <a:rPr lang="en-US" dirty="0"/>
              <a:t>Tuesdays (sometimes other days) posts</a:t>
            </a:r>
          </a:p>
          <a:p>
            <a:pPr lvl="2"/>
            <a:r>
              <a:rPr lang="en-US" dirty="0"/>
              <a:t>Follow at</a:t>
            </a:r>
            <a:r>
              <a:rPr lang="en-US" b="1" dirty="0"/>
              <a:t> </a:t>
            </a:r>
            <a:r>
              <a:rPr lang="en-US" dirty="0"/>
              <a:t>@canadago4sport</a:t>
            </a:r>
          </a:p>
          <a:p>
            <a:pPr lvl="1"/>
            <a:r>
              <a:rPr lang="en-US" dirty="0"/>
              <a:t>Love to hear from you:</a:t>
            </a:r>
          </a:p>
          <a:p>
            <a:pPr lvl="2"/>
            <a:r>
              <a:rPr lang="en-US" dirty="0"/>
              <a:t>JOHNBYL50@gmail.com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D621CE-1307-4404-8785-525FE1FE2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44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91DC5-CC33-47B1-AD26-2B23E4E37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</p:spTree>
    <p:extLst>
      <p:ext uri="{BB962C8B-B14F-4D97-AF65-F5344CB8AC3E}">
        <p14:creationId xmlns:p14="http://schemas.microsoft.com/office/powerpoint/2010/main" val="26787105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67D3A-8091-4F06-8890-94BFCAF7D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With thanks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65A1C-5D7C-45DF-91F8-E4A82FE7B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CA" sz="3600" dirty="0"/>
          </a:p>
          <a:p>
            <a:pPr algn="ctr"/>
            <a:r>
              <a:rPr lang="en-CA" sz="3600" dirty="0"/>
              <a:t>To all of the wonderful people </a:t>
            </a:r>
          </a:p>
          <a:p>
            <a:pPr marL="0" indent="0" algn="ctr">
              <a:buNone/>
            </a:pPr>
            <a:r>
              <a:rPr lang="en-CA" sz="3600" dirty="0"/>
              <a:t>who inspire each other </a:t>
            </a:r>
          </a:p>
          <a:p>
            <a:pPr marL="0" indent="0" algn="ctr">
              <a:buNone/>
            </a:pPr>
            <a:r>
              <a:rPr lang="en-CA" sz="3600" dirty="0"/>
              <a:t>at conferences and other places!</a:t>
            </a:r>
          </a:p>
          <a:p>
            <a:pPr marL="0" indent="0" algn="ctr">
              <a:buNone/>
            </a:pPr>
            <a:endParaRPr lang="en-CA" sz="3600" dirty="0"/>
          </a:p>
          <a:p>
            <a:pPr algn="ctr"/>
            <a:r>
              <a:rPr lang="en-CA" sz="3600" dirty="0"/>
              <a:t>To Gopher Sport</a:t>
            </a:r>
            <a:r>
              <a:rPr lang="en-US" sz="3600" dirty="0"/>
              <a:t> </a:t>
            </a:r>
          </a:p>
          <a:p>
            <a:pPr marL="0" indent="0" algn="ctr">
              <a:buNone/>
            </a:pPr>
            <a:r>
              <a:rPr lang="en-US" sz="3600" dirty="0"/>
              <a:t>for their innovative products </a:t>
            </a:r>
          </a:p>
          <a:p>
            <a:pPr marL="0" indent="0" algn="ctr">
              <a:buNone/>
            </a:pPr>
            <a:r>
              <a:rPr lang="en-US" sz="3600" dirty="0"/>
              <a:t>and high quality equipment!</a:t>
            </a:r>
            <a:endParaRPr lang="en-CA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3CE12-8467-4542-9CE0-C5FF698E9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BFB91A-E118-42D2-B87F-496199E97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998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1F848-CF5B-4B6E-AE95-70A513443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Download slides at: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FB2D6-85F1-427E-8FB6-728FD94FE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https://www.canadago4sport.com/conferences-and-workshops</a:t>
            </a:r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3EE27A-DF08-4AEC-A1A7-77B7A8581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9496C3-B115-4A3B-BDDD-E3C62296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47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6F70DDB-526E-47C8-B223-C9D52A979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Locomotor</a:t>
            </a:r>
            <a:endParaRPr lang="en-US" b="1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01E7AE1-2EF3-4BD4-9817-708760F6C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2821" y="1825625"/>
            <a:ext cx="7646357" cy="435133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C624F-41D1-49FC-AFEE-EA45455A1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D59F1-6A9A-4578-801C-58F0CD38E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32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C9488-6AD3-4C01-AF7C-A62E13D5A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Colour Up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https://www.canadago4sport.com/Leadership/Your-Colour-Up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E7C56-A668-46AB-9CFF-E52544497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u="none" strike="noStrike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F963FA-32C6-417B-96B2-89511037E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183FF5-6D24-4980-B338-88A2815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6</a:t>
            </a:fld>
            <a:endParaRPr lang="en-US"/>
          </a:p>
        </p:txBody>
      </p:sp>
      <p:pic>
        <p:nvPicPr>
          <p:cNvPr id="6" name="Online Media 5" title="ColourUp">
            <a:hlinkClick r:id="" action="ppaction://media"/>
            <a:extLst>
              <a:ext uri="{FF2B5EF4-FFF2-40B4-BE49-F238E27FC236}">
                <a16:creationId xmlns:a16="http://schemas.microsoft.com/office/drawing/2014/main" id="{EC6EFD34-1D67-4FC4-9AFB-E2F1F038D9A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8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BAD8D-4118-4C9E-A7C0-D11471D19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554163"/>
          </a:xfrm>
        </p:spPr>
        <p:txBody>
          <a:bodyPr>
            <a:norm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Colour Up with Feet</a:t>
            </a:r>
            <a:b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https://www.canadago4sport.com/Leadership/Your-Colour-Up-With-Feet</a:t>
            </a:r>
            <a:b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Online Media 5" title="ColourUpWithFeet">
            <a:hlinkClick r:id="" action="ppaction://media"/>
            <a:extLst>
              <a:ext uri="{FF2B5EF4-FFF2-40B4-BE49-F238E27FC236}">
                <a16:creationId xmlns:a16="http://schemas.microsoft.com/office/drawing/2014/main" id="{0E8E3893-CEA4-414F-9107-BC56988BBED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5E6F4D-1D4D-47A1-8445-98D7B0F95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283E0C-39FB-4E68-8E45-93BAE4FCA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CBBA8-CE3E-42AF-B3BB-ABD803B36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Topple Three Up</a:t>
            </a:r>
            <a:b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https://www.canadago4sport.com/Locomotor/Topple-Three-Up</a:t>
            </a:r>
            <a:b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Online Media 5" title="ToppleThreeUp">
            <a:hlinkClick r:id="" action="ppaction://media"/>
            <a:extLst>
              <a:ext uri="{FF2B5EF4-FFF2-40B4-BE49-F238E27FC236}">
                <a16:creationId xmlns:a16="http://schemas.microsoft.com/office/drawing/2014/main" id="{29F2C99C-5E19-4228-9B7F-974D052267C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FB1232-363F-484F-A1F1-AD8BA15DF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17E88C-7469-41DC-B64C-2AE42B62B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8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9E730-E930-456D-AB86-807107526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Topple Four Up Dribble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https://www.canadago4sport.com/Numeracy/Topple-Four-Up</a:t>
            </a:r>
            <a:endParaRPr lang="en-US" sz="2000" dirty="0"/>
          </a:p>
        </p:txBody>
      </p:sp>
      <p:pic>
        <p:nvPicPr>
          <p:cNvPr id="6" name="Online Media 5" title="ToppleFourUpDribble">
            <a:hlinkClick r:id="" action="ppaction://media"/>
            <a:extLst>
              <a:ext uri="{FF2B5EF4-FFF2-40B4-BE49-F238E27FC236}">
                <a16:creationId xmlns:a16="http://schemas.microsoft.com/office/drawing/2014/main" id="{40989F26-0F31-4CCE-A7E1-91065C803BA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79DBAC-EFE7-48E9-BFCA-0C3AE3C17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396BB8-ACDA-4B96-970E-6781FB28D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6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3869</TotalTime>
  <Words>1703</Words>
  <Application>Microsoft Office PowerPoint</Application>
  <PresentationFormat>Widescreen</PresentationFormat>
  <Paragraphs>215</Paragraphs>
  <Slides>46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Symbol</vt:lpstr>
      <vt:lpstr>Times New Roman</vt:lpstr>
      <vt:lpstr>Office Theme</vt:lpstr>
      <vt:lpstr>Innovative Toppletubes (Or Plastic Cups): Physical, Numeric, and Language Literacy</vt:lpstr>
      <vt:lpstr>Toppletubes https://www.gophersport.com/search-unbxd?q=toppletubes</vt:lpstr>
      <vt:lpstr>Numbering</vt:lpstr>
      <vt:lpstr>Lettering Two sets of ToppleTubes (48) lettered as following on the blue end of the ToppleTubes--number before the letter indicates how many ToppleTubes should have that number, and all letters are worth one (1) point unless otherwise noted:</vt:lpstr>
      <vt:lpstr>Locomotor</vt:lpstr>
      <vt:lpstr>Your Colour Up https://www.canadago4sport.com/Leadership/Your-Colour-Up </vt:lpstr>
      <vt:lpstr>Your Colour Up with Feet https://www.canadago4sport.com/Leadership/Your-Colour-Up-With-Feet </vt:lpstr>
      <vt:lpstr>Topple Three Up https://www.canadago4sport.com/Locomotor/Topple-Three-Up </vt:lpstr>
      <vt:lpstr>Topple Four Up Dribble https://www.canadago4sport.com/Numeracy/Topple-Four-Up</vt:lpstr>
      <vt:lpstr>Target Games</vt:lpstr>
      <vt:lpstr>Seven Degree (use ToppleTubes instead of foam pins or water bottles) https://www.canadago4sport.com/Target1/Seven-Degree</vt:lpstr>
      <vt:lpstr>Target Under Net https://www.canadago4sport.com/Target1/Mission-Target-Under-Net</vt:lpstr>
      <vt:lpstr>Target Over Net https://www.canadago4sport.com/Target1/Mission-Target-Over-Net</vt:lpstr>
      <vt:lpstr>Invasion Games</vt:lpstr>
      <vt:lpstr>No Goalie Soccer  (Use ToppleTubes instead of StrykN pins) https://www.canadago4sport.com/invasion1-1/No-Goalie-Indoor-Soccer</vt:lpstr>
      <vt:lpstr>Pinned Down Team Handball  (Use ToppleTubes instead of StrykN pins) https://www.canadago4sport.com/invasion1-1/Pinned-Down-Team-Handball</vt:lpstr>
      <vt:lpstr>Twin Ball StrykN https://www.canadago4sport.com/invasion1-1/Twin-Ball-Stryke</vt:lpstr>
      <vt:lpstr>Thin Pin Guard https://www.canadago4sport.com/Target1/Team-Thin-Pin-Guard</vt:lpstr>
      <vt:lpstr>Safe or Dare Thin Pin Guard https://www.canadago4sport.com/invasion1/Safe-or-Dare-Thin-Pin-Guard</vt:lpstr>
      <vt:lpstr>Strike/Field</vt:lpstr>
      <vt:lpstr>Cricket Foam Ball  (use 6 ToppleTubes instead of wickets) https://www.canadago4sport.com/strike/Cricket-Foamball</vt:lpstr>
      <vt:lpstr> Kickit Cricket  (use 6 ToppleTubes instead of wickets) https://www.canadago4sport.com/strike/Cricket-Kickit</vt:lpstr>
      <vt:lpstr>Locomotor Tic Tac Toe</vt:lpstr>
      <vt:lpstr>Topple Tic Tac https://www.canadago4sport.com/Numeracy/Topple-Tic-Tac</vt:lpstr>
      <vt:lpstr>Topple Double Tic Tac https://www.canadago4sport.com/Numeracy/Topple-Double-Tic-Tac </vt:lpstr>
      <vt:lpstr>Tic Tac Toe No Grid Instructions  (Use ToppleTubes instead of Rubber Bars) https://www.canadago4sport.com/Numeracy/Tic-Tac-Toe--No-Grid-Instructions </vt:lpstr>
      <vt:lpstr>Tic Tac Four in a Row https://www.canadago4sport.com/Numeracy/Tic-Toc-Four-in-a-Row</vt:lpstr>
      <vt:lpstr>Tic Tac Double Four in a Row https://www.canadago4sport.com/Numeracy/Tic-Toc-Double-Four-in-a-Row</vt:lpstr>
      <vt:lpstr>Number Sequence https://www.canadago4sport.com/Numeracy/Number-Sequence-Relay</vt:lpstr>
      <vt:lpstr>Fitness</vt:lpstr>
      <vt:lpstr>Pushup Tic Tac Toe  (Use ToppleTubes instead of Bean Bags) https://www.canadago4sport.com/Numeracy/Tic-Tac-Toe%E2%80%94No-Grid-With-Push-Up</vt:lpstr>
      <vt:lpstr>Topple Lunge https://www.canadago4sport.com/Warmups/Topple-Lunge</vt:lpstr>
      <vt:lpstr>Numeracy</vt:lpstr>
      <vt:lpstr>StrykN the Pins: Inhibitory Control https://www.canadago4sport.com/Numeracy/StrykeN-the-Pins</vt:lpstr>
      <vt:lpstr>StrykN the Pins Over 50: Working Memory https://www.canadago4sport.com/Numeracy/StrykeN-the-Pins-to-Over-50</vt:lpstr>
      <vt:lpstr>StrykN the Pins to Exactly 40: Cognitive Flexibility https://www.canadago4sport.com/Numeracy/StrykeN-the-Pins-to-Exactly-40</vt:lpstr>
      <vt:lpstr>Topple a Specific Number  https://www.canadago4sport.com/Numeracy/Topple-Specific-Number</vt:lpstr>
      <vt:lpstr>Topple Numbers in Sequence https://www.canadago4sport.com/Numeracy/Topple-Tube-Number-Sequence</vt:lpstr>
      <vt:lpstr>Literacy</vt:lpstr>
      <vt:lpstr>Word Relay https://www.canadago4sport.com/Leadership/Word-Relay </vt:lpstr>
      <vt:lpstr>PowerPoint Presentation</vt:lpstr>
      <vt:lpstr>Web Resources</vt:lpstr>
      <vt:lpstr>Pinterest and YouTube</vt:lpstr>
      <vt:lpstr>Social Media and Further Questions</vt:lpstr>
      <vt:lpstr>With thanks</vt:lpstr>
      <vt:lpstr>Download slides at: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Activities and Equipment Kits for More Individualized Physical Health Education at School or at Home K-6</dc:title>
  <dc:creator>John Byl</dc:creator>
  <cp:lastModifiedBy>John Byl</cp:lastModifiedBy>
  <cp:revision>103</cp:revision>
  <dcterms:created xsi:type="dcterms:W3CDTF">2020-07-01T18:50:08Z</dcterms:created>
  <dcterms:modified xsi:type="dcterms:W3CDTF">2020-11-30T18:54:29Z</dcterms:modified>
</cp:coreProperties>
</file>